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2" r:id="rId5"/>
    <p:sldId id="263" r:id="rId6"/>
    <p:sldId id="259" r:id="rId7"/>
    <p:sldId id="264" r:id="rId8"/>
    <p:sldId id="265" r:id="rId9"/>
    <p:sldId id="303" r:id="rId10"/>
    <p:sldId id="267" r:id="rId11"/>
    <p:sldId id="268" r:id="rId12"/>
    <p:sldId id="266" r:id="rId13"/>
    <p:sldId id="270" r:id="rId14"/>
    <p:sldId id="273" r:id="rId15"/>
    <p:sldId id="269" r:id="rId16"/>
    <p:sldId id="271" r:id="rId17"/>
    <p:sldId id="261" r:id="rId18"/>
    <p:sldId id="272" r:id="rId19"/>
    <p:sldId id="277" r:id="rId20"/>
    <p:sldId id="286" r:id="rId21"/>
    <p:sldId id="305" r:id="rId22"/>
    <p:sldId id="306" r:id="rId23"/>
    <p:sldId id="285" r:id="rId24"/>
    <p:sldId id="281" r:id="rId25"/>
    <p:sldId id="308" r:id="rId26"/>
    <p:sldId id="307" r:id="rId27"/>
    <p:sldId id="291" r:id="rId28"/>
    <p:sldId id="278" r:id="rId29"/>
    <p:sldId id="279" r:id="rId30"/>
    <p:sldId id="262" r:id="rId31"/>
    <p:sldId id="294" r:id="rId32"/>
    <p:sldId id="282" r:id="rId33"/>
    <p:sldId id="301" r:id="rId34"/>
    <p:sldId id="304" r:id="rId35"/>
    <p:sldId id="299" r:id="rId36"/>
    <p:sldId id="300" r:id="rId37"/>
    <p:sldId id="290" r:id="rId38"/>
    <p:sldId id="275" r:id="rId39"/>
    <p:sldId id="283" r:id="rId40"/>
    <p:sldId id="295" r:id="rId41"/>
    <p:sldId id="298" r:id="rId42"/>
    <p:sldId id="274" r:id="rId43"/>
    <p:sldId id="276" r:id="rId44"/>
    <p:sldId id="280" r:id="rId45"/>
    <p:sldId id="293" r:id="rId46"/>
  </p:sldIdLst>
  <p:sldSz cx="12192000" cy="6858000"/>
  <p:notesSz cx="6858000" cy="9144000"/>
  <p:embeddedFontLst>
    <p:embeddedFont>
      <p:font typeface="Pretendard Light" panose="02000403000000020004" pitchFamily="2" charset="-127"/>
      <p:regular r:id="rId48"/>
    </p:embeddedFont>
    <p:embeddedFont>
      <p:font typeface="Pretendard Medium" panose="02000603000000020004" pitchFamily="2" charset="-127"/>
      <p:regular r:id="rId49"/>
    </p:embeddedFont>
    <p:embeddedFont>
      <p:font typeface="Pretendard SemiBold" panose="02000703000000020004" pitchFamily="2" charset="-127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Abadi" panose="020B0604020104020204" pitchFamily="34" charset="0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창룡 강" initials="창강" lastIdx="1" clrIdx="0">
    <p:extLst>
      <p:ext uri="{19B8F6BF-5375-455C-9EA6-DF929625EA0E}">
        <p15:presenceInfo xmlns:p15="http://schemas.microsoft.com/office/powerpoint/2012/main" userId="7b4b8716392af5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B3A"/>
    <a:srgbClr val="00FFFF"/>
    <a:srgbClr val="FF0915"/>
    <a:srgbClr val="FF6699"/>
    <a:srgbClr val="00FF00"/>
    <a:srgbClr val="212122"/>
    <a:srgbClr val="3A3A3E"/>
    <a:srgbClr val="FF0000"/>
    <a:srgbClr val="FF6161"/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2524" autoAdjust="0"/>
  </p:normalViewPr>
  <p:slideViewPr>
    <p:cSldViewPr snapToGrid="0">
      <p:cViewPr varScale="1">
        <p:scale>
          <a:sx n="60" d="100"/>
          <a:sy n="60" d="100"/>
        </p:scale>
        <p:origin x="8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07A1F-5287-4C87-8E1B-33FBD0DBB482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4DF0-CF0D-4889-B079-390F365AC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311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>
                <a:effectLst/>
              </a:rPr>
              <a:t>안녕하세요 </a:t>
            </a:r>
            <a:r>
              <a:rPr lang="ko-KR" altLang="en-US" b="0" dirty="0" err="1">
                <a:effectLst/>
              </a:rPr>
              <a:t>카카오테크</a:t>
            </a:r>
            <a:r>
              <a:rPr lang="ko-KR" altLang="en-US" b="0" dirty="0">
                <a:effectLst/>
              </a:rPr>
              <a:t> 부트캠프 </a:t>
            </a:r>
            <a:r>
              <a:rPr lang="en-US" altLang="ko-KR" b="0" dirty="0">
                <a:effectLst/>
              </a:rPr>
              <a:t>12</a:t>
            </a:r>
            <a:r>
              <a:rPr lang="ko-KR" altLang="en-US" b="0" dirty="0">
                <a:effectLst/>
              </a:rPr>
              <a:t>조 </a:t>
            </a:r>
            <a:r>
              <a:rPr lang="ko-KR" altLang="en-US" b="0" dirty="0" err="1">
                <a:effectLst/>
              </a:rPr>
              <a:t>식스맨의</a:t>
            </a:r>
            <a:r>
              <a:rPr lang="ko-KR" altLang="en-US" b="0" dirty="0">
                <a:effectLst/>
              </a:rPr>
              <a:t> 최종 발표를 맡은 </a:t>
            </a:r>
            <a:r>
              <a:rPr lang="en-US" altLang="ko-KR" b="0" dirty="0">
                <a:effectLst/>
              </a:rPr>
              <a:t>aida</a:t>
            </a:r>
            <a:r>
              <a:rPr lang="ko-KR" altLang="en-US" b="0" dirty="0">
                <a:effectLst/>
              </a:rPr>
              <a:t>입니다</a:t>
            </a:r>
            <a:r>
              <a:rPr lang="en-US" altLang="ko-KR" b="0" dirty="0">
                <a:effectLst/>
              </a:rPr>
              <a:t>. </a:t>
            </a:r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33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EFEF0-CFD5-6BF1-7A11-1EFB8C6A4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4143FC-2E9E-E563-04D9-FADFE3F7D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324135-20AE-E655-CB7C-10E4E2B35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그렇다면 이제부터는 프로젝트 결과에 대해서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설명드리도록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하겠습니다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먼저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중간 발표 이후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백엔드의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목표는 좋은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설계과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빠른 성능을 보장하는 것이었습니다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그래서 주요 기능이나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성능 저하가 예상되는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들을 성능테스트를 통해 병목 지점을 찾아내고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개선하는 방향에 집중했습니다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8A6D0-7B41-7663-2B7B-69B0631C3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6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86E7-C411-A797-57AE-BBDB446A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7A44FC-505C-D6B4-8257-8AE95894E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175B79-14A9-A264-AC34-DB54558A4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우선 애플리케이션의 동작의 신뢰성을 보장하기 위해 주요 로직에서 약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개의 단위 테스트를 작성했습니다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통해 회귀 버그를 방지하고 객체 지향적인 설계를 위해 파괴적인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리팩토링을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진행해 좋은 설계 또한 놓치지 않으려 노력했습니다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  <a:p>
            <a:br>
              <a:rPr lang="ko-KR" altLang="en-US" sz="2800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6C2D07-E681-C276-D960-3BB403C5B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06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00E8-95F8-58EC-593A-B6F26F0F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FCB8E4-DB8A-C38F-8C50-60146A845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EC1078-E1E7-604F-0802-318B6A9F7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다음은 알림 시스템에서의 성능 개선입니다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알림 시스템 특성상 다른 모듈의 호출 때마다 거쳐가기 때문에 다수의 사용자와 대규모 트래픽을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처리해야할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것으로 예상되지만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기존의 동기방식으로는 감당할 수 없을 것 같아 다양한 방식으로 테스트를 진행해봤습니다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br>
              <a:rPr lang="ko-KR" altLang="en-US" sz="2800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1D2B6F-78D0-0136-0039-9D9EBBA7B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08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14859-9066-D271-4636-FDEB1FDCC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F2D8C5-7886-0720-6C01-AB52438EE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60838B-32DA-BA51-1885-0028BE729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WebClient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동기방식과 비동기 방식을 먼저 비교해본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카프카를 활용한 방식까지 비교해 본 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응답시간에서 카프카가 가장 월등한 속도를 보여줬습니다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  <a:p>
            <a:pPr rtl="0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TPS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단위의 처리량 또한 카프카가 기존 동기방식에 비해 거의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 이상 높게 측정된 것을 확인하였습니다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rtl="0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결과적으로 확장성 측면에서는 카프카가 가장 좋을 것으로 예상되지만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트래픽이 엄청나게 몰리는 것이 아니고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비용적인 측면을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고려해야한다면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WebClient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비동기 방식도 괜찮을 것으로 보입니다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  <a:p>
            <a:pPr rtl="0"/>
            <a:br>
              <a:rPr lang="ko-KR" altLang="en-US" sz="2800" dirty="0"/>
            </a:b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D5B7A-05E0-1073-C1D8-E8E1DFDCF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301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70512-249C-6321-473A-E71210A4A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D1064F-F47B-60A4-6B9D-DE8E7AA32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C856EB-A151-7014-5C02-522FDF377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현재 저희는 정기 결제 및 사용권 초기화를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Spring Batch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통해 일괄적으로 처리하고 있는데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데이터가 많아질 경우를 생각했을 때 심각한 성능 저하가 우려되어 이에 대한 테스트를 진행했습니다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  <a:p>
            <a:pPr rtl="0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 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기존에는 순차적으로 처리를 하여 보시는 바와 같이 데이터가 많아질수록 실행 시간이 급격히 증가하는 것을 확인할 수 있었습니다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중간에 병렬처리 방식으로 변경해 성능이 개선되긴 했지만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JPA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활용해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Batch Update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되지 않고 있는 것을 확인했습니다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800" b="0" dirty="0">
              <a:effectLst/>
            </a:endParaRPr>
          </a:p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하지만 쿼리가 개별적으로 실행되는 것은 배치로 일괄처리 하는 것의 이점을 전혀 살리고 있지 못하고 있다고 생각해서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JPA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JDBC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활용해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Batch Update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되도록 수정하였고</a:t>
            </a:r>
            <a:r>
              <a:rPr lang="ko-KR" altLang="en-US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결과적으로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만건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데이터 기준 배치 실행시간을 약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84%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감소할 수 있었습니다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/>
            <a:br>
              <a:rPr lang="ko-KR" altLang="en-US" sz="2800" b="0" dirty="0">
                <a:effectLst/>
              </a:rPr>
            </a:br>
            <a:endParaRPr lang="en-US" altLang="ko-KR" sz="2800" b="0" dirty="0">
              <a:effectLst/>
            </a:endParaRPr>
          </a:p>
          <a:p>
            <a:pPr rtl="0"/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88C95-6817-75EC-A9FC-B82AB26C1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05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D20FB-28FF-4DBA-5F76-2EB0357C3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5F0E24-4459-9D1B-9F98-90ADAE8B8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D42E4D-2BAC-CA41-BE63-4D528A470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프론트엔드에서</a:t>
            </a:r>
            <a:r>
              <a:rPr lang="ko-KR" altLang="en-US" dirty="0"/>
              <a:t> 신경 썼던 부분은 이력서 </a:t>
            </a:r>
            <a:r>
              <a:rPr lang="en-US" altLang="ko-KR" dirty="0"/>
              <a:t>PDF </a:t>
            </a:r>
            <a:r>
              <a:rPr lang="ko-KR" altLang="en-US" dirty="0"/>
              <a:t>저장과 </a:t>
            </a:r>
            <a:r>
              <a:rPr lang="en-US" altLang="ko-KR" dirty="0"/>
              <a:t>UI/UX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A4D4AF-5209-8349-C688-35E4ACE46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93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6BC14-1FAC-D1A0-9E74-004F1247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D8537F-0436-CACC-D89B-D1D5D9ED2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EED7B5-A8D3-15C9-C8C7-5DD751AA1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 드렸듯 저희 조의 목표가 사용자에게 바로 제출 가능한 이력서를 제공하는 것으로 바뀌게 되면서 </a:t>
            </a:r>
            <a:r>
              <a:rPr lang="ko-KR" altLang="en-US" dirty="0" err="1"/>
              <a:t>프론트엔드에서</a:t>
            </a:r>
            <a:r>
              <a:rPr lang="ko-KR" altLang="en-US" dirty="0"/>
              <a:t> 가장 중요했던 작업 중 하나는 </a:t>
            </a:r>
            <a:r>
              <a:rPr lang="en-US" altLang="ko-KR" dirty="0"/>
              <a:t>React</a:t>
            </a:r>
            <a:r>
              <a:rPr lang="ko-KR" altLang="en-US" dirty="0"/>
              <a:t>로 이력서를 보여주는 것에서 그치는 것이 아니라 실제로 그 내용을 담은 이력서를 </a:t>
            </a:r>
            <a:r>
              <a:rPr lang="en-US" altLang="ko-KR" dirty="0"/>
              <a:t>PDF</a:t>
            </a:r>
            <a:r>
              <a:rPr lang="ko-KR" altLang="en-US" dirty="0"/>
              <a:t>로 저장하는 기능이었습니다</a:t>
            </a:r>
            <a:r>
              <a:rPr lang="en-US" altLang="ko-KR" dirty="0"/>
              <a:t>. </a:t>
            </a:r>
            <a:r>
              <a:rPr lang="ko-KR" altLang="en-US" dirty="0"/>
              <a:t>이를 위해 초기에는 가장 많이 쓰이는 이미지 캡쳐 방식으로 </a:t>
            </a:r>
            <a:r>
              <a:rPr lang="en-US" altLang="ko-KR" dirty="0"/>
              <a:t>PDF </a:t>
            </a:r>
            <a:r>
              <a:rPr lang="ko-KR" altLang="en-US" dirty="0"/>
              <a:t>저장 기능을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52E9CE-BE24-23C7-4570-0ECE60D73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083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99914-7831-601E-8948-870BAB50F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047794-18BB-2D72-F9BC-062537C68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6AE8C2-11C2-CBCF-D192-B6476348C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 방식에는 몇 가지 문제가 있었습니다</a:t>
            </a:r>
            <a:r>
              <a:rPr lang="en-US" altLang="ko-KR" dirty="0"/>
              <a:t>. </a:t>
            </a:r>
            <a:r>
              <a:rPr lang="ko-KR" altLang="en-US" dirty="0"/>
              <a:t>첫번째로 페이지 구분이 없어 내용이 잘리는 문제와 의존 라이브러리의 이슈로 이미지가 잘려 나오는 문제</a:t>
            </a:r>
            <a:r>
              <a:rPr lang="en-US" altLang="ko-KR" dirty="0"/>
              <a:t>, </a:t>
            </a:r>
            <a:r>
              <a:rPr lang="ko-KR" altLang="en-US" dirty="0"/>
              <a:t>그리고 아무래도 이미지 기반의 </a:t>
            </a:r>
            <a:r>
              <a:rPr lang="en-US" altLang="ko-KR" dirty="0"/>
              <a:t>PDF</a:t>
            </a:r>
            <a:r>
              <a:rPr lang="ko-KR" altLang="en-US" dirty="0"/>
              <a:t>이다 보니 텍스트를 선택하지 못하고 하이퍼링크 역시 클릭되지 않는 것과 같은 여러 문제가 존재하였습니다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9DC69-41AE-8C2E-AC76-A6F0E4433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30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B940C-C28E-B329-216A-B07ACD7ED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AC6613-F017-AC3D-EF4D-99D7A121B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6401F8-CE31-E4C2-BAF8-4729A646B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</a:t>
            </a:r>
            <a:r>
              <a:rPr lang="en-US" altLang="ko-KR" dirty="0"/>
              <a:t> </a:t>
            </a:r>
            <a:r>
              <a:rPr lang="ko-KR" altLang="en-US" dirty="0"/>
              <a:t>저희는 여러 라이브러리를 사용해보았고 그 중에 </a:t>
            </a:r>
            <a:r>
              <a:rPr lang="en-US" altLang="ko-KR" dirty="0"/>
              <a:t>react-pdf/renderer</a:t>
            </a:r>
            <a:r>
              <a:rPr lang="ko-KR" altLang="en-US" dirty="0"/>
              <a:t>라는 라이브러리가 여러 단점이 있었음에도 가장 저희의 요구사항에 맞는 기능 구현이 가능했기 때문에 해당 라이브러리를 선택하여 앞선 문제들을 해결할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F6CA1-0A2B-1F54-A3D8-34E393C52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5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3CB11-BC39-F519-C2F1-26903C0D7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20C9E7-CA06-7137-8FDA-178111158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97B6A-C7CD-8D05-9320-4A57D49FB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77906E-3B53-8D27-8B7D-998963878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0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/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45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73065-A431-E4A3-FA7C-02E960C5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12A10A-D0B7-B51D-1567-225FE3953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E3DA9-6DC7-434E-49E0-C5AD8C8E0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이력서의 퀄리티를 좌우하는 것이 </a:t>
            </a:r>
            <a:r>
              <a:rPr lang="en-US" altLang="ko-KR" dirty="0"/>
              <a:t>“</a:t>
            </a:r>
            <a:r>
              <a:rPr lang="ko-KR" altLang="en-US" dirty="0"/>
              <a:t>프로젝트</a:t>
            </a:r>
            <a:r>
              <a:rPr lang="en-US" altLang="ko-KR" dirty="0"/>
              <a:t>” </a:t>
            </a:r>
            <a:r>
              <a:rPr lang="ko-KR" altLang="en-US" dirty="0"/>
              <a:t>항목이라고 생각하여 </a:t>
            </a:r>
            <a:r>
              <a:rPr lang="en-US" altLang="ko-KR" dirty="0"/>
              <a:t>AI</a:t>
            </a:r>
            <a:r>
              <a:rPr lang="ko-KR" altLang="en-US" dirty="0"/>
              <a:t>쪽에서는 프로젝트 항목을 생성하는 방식에 집중하였습니다</a:t>
            </a:r>
            <a:r>
              <a:rPr lang="en-US" altLang="ko-KR" dirty="0"/>
              <a:t>. </a:t>
            </a:r>
            <a:r>
              <a:rPr lang="ko-KR" altLang="en-US" dirty="0"/>
              <a:t>기존에는 최종적으로 요약된 프로젝트 내용이 </a:t>
            </a:r>
            <a:r>
              <a:rPr lang="en-US" altLang="ko-KR" dirty="0"/>
              <a:t>GPT</a:t>
            </a:r>
            <a:r>
              <a:rPr lang="ko-KR" altLang="en-US" dirty="0"/>
              <a:t>가 그때그때 만들어내는 구조에 의존하다 보니 만들어진 이력서의 일관성이 없어 자연스레 낮은 퀄리티로 이어지게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E0FAC-8A33-87EA-39CC-40C20854C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80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118AF-8C21-1B5A-317A-73277A395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6592D0-AB27-05E1-3B44-154CB7B01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8BB5FB-A2DA-DDBF-1549-EAFFB018E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저희는 앞서 만들어진 요약본을 토대로 </a:t>
            </a:r>
            <a:r>
              <a:rPr lang="en-US" altLang="ko-KR" dirty="0" err="1"/>
              <a:t>chatgpt</a:t>
            </a:r>
            <a:r>
              <a:rPr lang="ko-KR" altLang="en-US" dirty="0"/>
              <a:t>의 응답을 지정한 </a:t>
            </a:r>
            <a:r>
              <a:rPr lang="en-US" altLang="ko-KR" dirty="0"/>
              <a:t>JSON </a:t>
            </a:r>
            <a:r>
              <a:rPr lang="ko-KR" altLang="en-US" dirty="0"/>
              <a:t>형태로 고정하는 기능을 활용하여 프로젝트 설명 부분에 이미 지정해 놓은 자리에 딱 맞는 값들이 들어가도록 설정하여 더욱 정형화되고 특정 내용에 집중한 결과가 </a:t>
            </a:r>
            <a:r>
              <a:rPr lang="ko-KR" altLang="en-US" dirty="0" err="1"/>
              <a:t>나오다보니</a:t>
            </a:r>
            <a:r>
              <a:rPr lang="ko-KR" altLang="en-US" dirty="0"/>
              <a:t> 내용의 퀄리티 역시 높아진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CC627D-89FE-120F-B513-9393463ED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67F10-AAB7-EA48-9FCA-E6FE72922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6314A6-F62A-2A6F-16AD-8EFDA5DFE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6D02EB-0FEC-35DA-F222-863E9E461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저희 서비스에서는 세 가지 종류의 이력서 템플릿을 제공하고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ECECEC"/>
              </a:solidFill>
              <a:effectLst/>
              <a:latin typeface="Abadi" panose="020B06040201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이력서의 신뢰성과 품질을 높이기 위해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이력서를 생성할 때 사용하는 프롬프트 설정이 매우 중요했습니다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이를 위해 저희는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퍼실리테이터분들과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 카카오 멘토님의 자문을 받아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이력서 구성에서 중요한 요소들을 체계적으로 정리하고 저희만의 방식으로 반영하여 템플릿을 완성했습니다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376CF8-CC24-401C-200F-915A866FC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15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A0023-C996-7A3A-BAA6-3A6BC6C8C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429760-3F39-3ADE-87E4-9B492FA3F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A99C91-667C-0AA2-3C3A-77B4F710F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B96EFE-1437-DA19-16F3-3F2E53F28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07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47BF-ED4F-89F1-F7A0-81818E97A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CB69F7-8C7D-E259-4C23-8FC1C5808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891756-DDD0-9D46-4F94-801FC3879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AE4A31-6389-EC15-9E46-7BBCD1543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238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2165-7B15-335E-39BF-F1D9250A1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AB410D-850B-EF07-E2BB-F0FD06D84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4893AE-2D3B-4B25-DEEE-639324904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E1F3AC-C121-D52D-0321-FF8ABC400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22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91799-62A8-FA29-CD3E-DB1FDAD5D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0156E-4AC4-779D-7CB2-3314345EC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C4C852-D88F-DDF2-E9D2-8ED8B5031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기존에는 </a:t>
            </a:r>
            <a:r>
              <a:rPr lang="en-US" altLang="ko-KR" dirty="0"/>
              <a:t>jar </a:t>
            </a:r>
            <a:r>
              <a:rPr lang="ko-KR" altLang="en-US" dirty="0"/>
              <a:t>파일과 환경변수를 포함한 </a:t>
            </a:r>
            <a:r>
              <a:rPr lang="en-US" altLang="ko-KR" dirty="0"/>
              <a:t>builder </a:t>
            </a:r>
            <a:r>
              <a:rPr lang="ko-KR" altLang="en-US" dirty="0"/>
              <a:t>이미지를 </a:t>
            </a:r>
            <a:r>
              <a:rPr lang="ko-KR" altLang="en-US" dirty="0" err="1"/>
              <a:t>도커</a:t>
            </a:r>
            <a:r>
              <a:rPr lang="ko-KR" altLang="en-US" dirty="0"/>
              <a:t> 허브에 </a:t>
            </a:r>
            <a:r>
              <a:rPr lang="ko-KR" altLang="en-US" dirty="0" err="1"/>
              <a:t>푸시하고</a:t>
            </a:r>
            <a:r>
              <a:rPr lang="en-US" altLang="ko-KR" dirty="0"/>
              <a:t>, </a:t>
            </a:r>
            <a:r>
              <a:rPr lang="ko-KR" altLang="en-US" dirty="0"/>
              <a:t>모든 모듈이 </a:t>
            </a:r>
            <a:r>
              <a:rPr lang="ko-KR" altLang="en-US" dirty="0" err="1"/>
              <a:t>도커</a:t>
            </a:r>
            <a:r>
              <a:rPr lang="ko-KR" altLang="en-US" dirty="0"/>
              <a:t> 허브 퍼블릭 장소에서 가져와 필요한 의존성을 받아서 빌드하는 방식이었는데</a:t>
            </a:r>
            <a:r>
              <a:rPr lang="en-US" altLang="ko-KR" dirty="0"/>
              <a:t>, </a:t>
            </a:r>
            <a:r>
              <a:rPr lang="ko-KR" altLang="en-US" dirty="0"/>
              <a:t>이후에 수정된 방식은 파이프라인 </a:t>
            </a:r>
            <a:r>
              <a:rPr lang="en-US" altLang="ko-KR" dirty="0"/>
              <a:t>stage</a:t>
            </a:r>
            <a:r>
              <a:rPr lang="ko-KR" altLang="en-US" dirty="0"/>
              <a:t>에서 빌드한 </a:t>
            </a:r>
            <a:r>
              <a:rPr lang="en-US" altLang="ko-KR" dirty="0"/>
              <a:t>builder </a:t>
            </a:r>
            <a:r>
              <a:rPr lang="ko-KR" altLang="en-US" dirty="0"/>
              <a:t>이미지를 바로 그 다음 </a:t>
            </a:r>
            <a:r>
              <a:rPr lang="en-US" altLang="ko-KR" dirty="0"/>
              <a:t>stage</a:t>
            </a:r>
            <a:r>
              <a:rPr lang="ko-KR" altLang="en-US" dirty="0"/>
              <a:t>에서 빌드할 때 사용되도록 함으로써 별도의 </a:t>
            </a:r>
            <a:r>
              <a:rPr lang="ko-KR" altLang="en-US" dirty="0" err="1"/>
              <a:t>빌더</a:t>
            </a:r>
            <a:r>
              <a:rPr lang="ko-KR" altLang="en-US" dirty="0"/>
              <a:t> 이미지 푸시 과정을 생략하는 방식으로 </a:t>
            </a:r>
            <a:r>
              <a:rPr lang="ko-KR" altLang="en-US" dirty="0" err="1"/>
              <a:t>빌드시간을</a:t>
            </a:r>
            <a:r>
              <a:rPr lang="ko-KR" altLang="en-US" dirty="0"/>
              <a:t> 개선하였습니다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174B01-625A-901A-A303-B9BEC7FC3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43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C5C39-2676-DA76-3FF7-53C68159C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E3FB44-F4EA-7CF4-A8DD-23AEE45B7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223B07-1CA5-79B4-7182-11DC05458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 초기 방식 대비 약 </a:t>
            </a:r>
            <a:r>
              <a:rPr lang="en-US" altLang="ko-KR" dirty="0"/>
              <a:t>60%</a:t>
            </a:r>
            <a:r>
              <a:rPr lang="ko-KR" altLang="en-US" dirty="0"/>
              <a:t>의 성능 개선을 </a:t>
            </a:r>
            <a:r>
              <a:rPr lang="ko-KR" altLang="en-US" dirty="0" err="1"/>
              <a:t>이루어낼</a:t>
            </a:r>
            <a:r>
              <a:rPr lang="ko-KR" altLang="en-US" dirty="0"/>
              <a:t>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EAF3D8-22D7-72CD-968A-A90DE316F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55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732B-E74C-9DFE-2369-0A4954F79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AA56D4-166C-6B48-235F-F7F3B51A4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CE53C6-75FA-0D7D-1DE7-A99F533DC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깃트폴리오</a:t>
            </a:r>
            <a:r>
              <a:rPr lang="ko-KR" altLang="en-US" dirty="0"/>
              <a:t> </a:t>
            </a:r>
            <a:r>
              <a:rPr lang="ko-KR" altLang="en-US" dirty="0" err="1"/>
              <a:t>프론트엔드는</a:t>
            </a:r>
            <a:r>
              <a:rPr lang="ko-KR" altLang="en-US" dirty="0"/>
              <a:t> </a:t>
            </a:r>
            <a:r>
              <a:rPr lang="en-US" altLang="ko-KR" dirty="0"/>
              <a:t>Next.js </a:t>
            </a:r>
            <a:r>
              <a:rPr lang="ko-KR" altLang="en-US" dirty="0"/>
              <a:t>기반으로 </a:t>
            </a:r>
            <a:r>
              <a:rPr lang="en-US" altLang="ko-KR" dirty="0"/>
              <a:t>Docker image </a:t>
            </a:r>
            <a:r>
              <a:rPr lang="ko-KR" altLang="en-US" dirty="0"/>
              <a:t>파일을 배포하여 서비스를 운영하고 있는데</a:t>
            </a:r>
            <a:r>
              <a:rPr lang="en-US" altLang="ko-KR" dirty="0"/>
              <a:t>, </a:t>
            </a:r>
            <a:r>
              <a:rPr lang="ko-KR" altLang="en-US" dirty="0"/>
              <a:t>기존 배용 </a:t>
            </a:r>
            <a:r>
              <a:rPr lang="en-US" altLang="ko-KR" dirty="0"/>
              <a:t>Docker image</a:t>
            </a:r>
            <a:r>
              <a:rPr lang="ko-KR" altLang="en-US" dirty="0"/>
              <a:t>의 사이즈가 매우 커 </a:t>
            </a:r>
            <a:r>
              <a:rPr lang="en-US" altLang="ko-KR" dirty="0"/>
              <a:t>Docker hub</a:t>
            </a:r>
            <a:r>
              <a:rPr lang="ko-KR" altLang="en-US" dirty="0"/>
              <a:t>로 운용하기 힘든 문제가 있었습니다</a:t>
            </a:r>
            <a:r>
              <a:rPr lang="en-US" altLang="ko-KR" dirty="0"/>
              <a:t>. </a:t>
            </a:r>
            <a:r>
              <a:rPr lang="ko-KR" altLang="en-US" dirty="0"/>
              <a:t>이에 먼저 </a:t>
            </a:r>
            <a:r>
              <a:rPr lang="en-US" altLang="ko-KR" dirty="0"/>
              <a:t>base image</a:t>
            </a:r>
            <a:r>
              <a:rPr lang="ko-KR" altLang="en-US" dirty="0"/>
              <a:t>를 필수 패키지로만 이루어진 이미지로 변경 시켰고 이후 </a:t>
            </a:r>
            <a:r>
              <a:rPr lang="en-US" altLang="ko-KR" dirty="0"/>
              <a:t>next.js</a:t>
            </a:r>
            <a:r>
              <a:rPr lang="ko-KR" altLang="en-US" dirty="0"/>
              <a:t>의 </a:t>
            </a:r>
            <a:r>
              <a:rPr lang="en-US" altLang="ko-KR" dirty="0"/>
              <a:t>standalone</a:t>
            </a:r>
            <a:r>
              <a:rPr lang="ko-KR" altLang="en-US" dirty="0"/>
              <a:t>을 적용하여 빌드를 구성한 결과 이미지 크기를 약 </a:t>
            </a:r>
            <a:r>
              <a:rPr lang="en-US" altLang="ko-KR" dirty="0"/>
              <a:t>160% </a:t>
            </a:r>
            <a:r>
              <a:rPr lang="ko-KR" altLang="en-US" dirty="0"/>
              <a:t>가량 감소시킬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E5477-6C40-68C5-A0CA-665E88B22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39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DD41-6CFC-9B86-1292-24FB7B55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71C7DA-0034-3820-8219-1D179990C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1CB344-D64B-3BAD-90B2-CA91FEF66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 인해 컨테이너 이미지를 다운 받는 시간이 줄어들고 이는 자연스레 배포 시간 감소로 이어지게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B49D6D-5CF3-26D0-89F4-2FECC2CAE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9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>
                <a:effectLst/>
              </a:rPr>
              <a:t>여러분들 이제 슬슬 부트캠프가 끝나가고 다들 취업 준비에 매진을 하실 시기가 왔습니다</a:t>
            </a:r>
            <a:r>
              <a:rPr lang="en-US" altLang="ko-KR" sz="1800" b="0" dirty="0">
                <a:effectLst/>
              </a:rPr>
              <a:t>. </a:t>
            </a:r>
            <a:r>
              <a:rPr lang="ko-KR" altLang="en-US" sz="1800" b="0" dirty="0">
                <a:effectLst/>
              </a:rPr>
              <a:t>취업에 있어서 이력서는 가장 첫 관문이기 때문에 굉장히 중요하다고 할 수도 있는데요</a:t>
            </a:r>
            <a:r>
              <a:rPr lang="en-US" altLang="ko-KR" sz="1800" b="0" dirty="0">
                <a:effectLst/>
              </a:rPr>
              <a:t>.</a:t>
            </a:r>
          </a:p>
          <a:p>
            <a:pPr marL="228600" lvl="0" indent="-228600" rtl="0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8600" lvl="0" indent="-228600"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그만큼 신중을 가해서 작성을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하다보니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꽤 오랜 시간이 걸리곤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dirty="0">
                <a:effectLst/>
              </a:rPr>
              <a:t>이력서 작성이 어렵고 </a:t>
            </a:r>
            <a:r>
              <a:rPr lang="ko-KR" altLang="en-US" b="0" dirty="0" err="1">
                <a:effectLst/>
              </a:rPr>
              <a:t>오래걸리는</a:t>
            </a:r>
            <a:r>
              <a:rPr lang="ko-KR" altLang="en-US" b="0" dirty="0">
                <a:effectLst/>
              </a:rPr>
              <a:t> 이유는 이력서 틀을 잡기가 어렵다는 점과 이력서에 어떤 내용이 들어가야 매력적인지 모른다는 점 등이 있을 것입니다</a:t>
            </a:r>
            <a:r>
              <a:rPr lang="en-US" altLang="ko-KR" b="0" dirty="0">
                <a:effectLst/>
              </a:rPr>
              <a:t>. </a:t>
            </a:r>
          </a:p>
          <a:p>
            <a:pPr marL="228600" lvl="0" indent="-228600" rtl="0"/>
            <a:endParaRPr lang="en-US" altLang="ko-KR" dirty="0"/>
          </a:p>
          <a:p>
            <a:pPr marL="228600" lvl="0" indent="-228600" rtl="0"/>
            <a:endParaRPr lang="en-US" altLang="ko-KR" dirty="0"/>
          </a:p>
          <a:p>
            <a:pPr marL="228600" lvl="0" indent="-228600"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358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99410-89CD-E818-DF33-32F1C1BDA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22A11B-0446-5F72-3C97-6721DE40B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CED7CD-1645-082F-7C8D-BC4C6CD49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기간 동안 서버 비용을 책정해본 결과 대략 한화로 </a:t>
            </a:r>
            <a:r>
              <a:rPr lang="en-US" altLang="ko-KR" dirty="0"/>
              <a:t>21</a:t>
            </a:r>
            <a:r>
              <a:rPr lang="ko-KR" altLang="en-US" dirty="0"/>
              <a:t>만원 정도 나오는 것으로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이후 서비스 유지를 위해 더 다양한 기능을 제공하도록 하여 유료 고객 전환을 통해 서비스를 </a:t>
            </a:r>
            <a:r>
              <a:rPr lang="ko-KR" altLang="en-US" dirty="0" err="1"/>
              <a:t>유지해나갈</a:t>
            </a:r>
            <a:r>
              <a:rPr lang="ko-KR" altLang="en-US" dirty="0"/>
              <a:t> 계획을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28EC0-7F13-67AA-135B-6A2981F3D0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616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B3501-DC70-A6AF-4A0A-35159F3A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A09D5B-7787-785E-62C8-2551F4FF5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C2E64-36CD-E500-4F47-B87A14F7E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해서 만들어진 </a:t>
            </a:r>
            <a:r>
              <a:rPr lang="ko-KR" altLang="en-US" dirty="0" err="1"/>
              <a:t>깃트폴리오의</a:t>
            </a:r>
            <a:r>
              <a:rPr lang="ko-KR" altLang="en-US" dirty="0"/>
              <a:t> 모습을 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FDDBF1-CFC3-97BE-CD40-2BF4D93B9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81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F16B-B4F0-B333-C270-C24BC1D7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25FC58-920B-6914-57BC-74DBEEF33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00EDE1-4635-8E36-EDC0-A15885C2E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3B0663-5479-A84A-E7C5-0605D6D3EC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61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DC62-F8B3-CE48-8D58-99C13AD7A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ECD7AE-CFE6-0DC3-F9C1-3425D4D75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542B99-69B3-78F2-1877-8F8B699D9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953BB-4DFA-1AC2-EA3A-67134CD02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41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E325F-353B-C615-6B0D-2B1A7B714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F605A1-04B4-03FF-F18D-3054F75EC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DB2157-4659-2FC8-B54C-3B1A12302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3C903-3DB8-58EC-C975-72E98BF950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99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153D-C65D-2A80-C101-01140DE5D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C65E6F-A0B1-F90A-5BCD-E98404F23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56556D-C317-1C87-0464-8941E7267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다양한 </a:t>
            </a:r>
            <a:r>
              <a:rPr lang="en-US" altLang="ko-KR" dirty="0"/>
              <a:t>needs</a:t>
            </a:r>
            <a:r>
              <a:rPr lang="ko-KR" altLang="en-US" dirty="0"/>
              <a:t>를 충족시키기 위해 템플릿을 세분화하였고 각종 이력서 </a:t>
            </a:r>
            <a:r>
              <a:rPr lang="en-US" altLang="ko-KR" dirty="0"/>
              <a:t>data</a:t>
            </a:r>
            <a:r>
              <a:rPr lang="ko-KR" altLang="en-US" dirty="0"/>
              <a:t>를 수집하여 크게 </a:t>
            </a:r>
            <a:r>
              <a:rPr lang="en-US" altLang="ko-KR" dirty="0"/>
              <a:t>3</a:t>
            </a:r>
            <a:r>
              <a:rPr lang="ko-KR" altLang="en-US" dirty="0"/>
              <a:t>개로 나누었음</a:t>
            </a:r>
            <a:r>
              <a:rPr lang="en-US" altLang="ko-KR" dirty="0"/>
              <a:t>. </a:t>
            </a:r>
            <a:r>
              <a:rPr lang="ko-KR" altLang="en-US" dirty="0"/>
              <a:t>그리고 그 항목의 특징을 잘 살리기 위해서 항목별로 제공되는 </a:t>
            </a:r>
            <a:r>
              <a:rPr lang="en-US" altLang="ko-KR" dirty="0"/>
              <a:t>data</a:t>
            </a:r>
            <a:r>
              <a:rPr lang="ko-KR" altLang="en-US" dirty="0"/>
              <a:t>를 모두 다르게 하여 </a:t>
            </a:r>
            <a:r>
              <a:rPr lang="ko-KR" altLang="en-US" dirty="0" err="1"/>
              <a:t>할루시네이션</a:t>
            </a:r>
            <a:r>
              <a:rPr lang="ko-KR" altLang="en-US" dirty="0"/>
              <a:t> 생성 확률도 낮추었습니다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이력서 내용의 신뢰성과 퀄리티를 높이기 위해 이력서를 생성할 때 사용되는 프롬프트를 잘 설정할 필요가 있었습니다</a:t>
            </a:r>
            <a:r>
              <a:rPr lang="en-US" altLang="ko-KR" dirty="0"/>
              <a:t>. </a:t>
            </a:r>
            <a:r>
              <a:rPr lang="ko-KR" altLang="en-US" dirty="0"/>
              <a:t>그래서 저희는 </a:t>
            </a:r>
            <a:r>
              <a:rPr lang="ko-KR" altLang="en-US" dirty="0" err="1"/>
              <a:t>퍼실리테이터</a:t>
            </a:r>
            <a:r>
              <a:rPr lang="ko-KR" altLang="en-US" dirty="0"/>
              <a:t> 분들과 카카오 멘토님들께 자문을 구하여 이력서를 구성할 때 중요한 점들에 대해서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5CA5FF-1C04-66B0-C649-222C7E1CF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190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94CAD-075D-DB42-DA98-FB48E5163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A44B91-95E1-3F1C-094F-AA0154CC5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EB04BF-9879-F60F-3961-7CB9FF14A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관련된 노력이 보이는지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B43891-851A-3D36-0522-8938C7DA7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175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6B5A2-9649-2B51-5DA0-02EF6F13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538D85-B254-32CE-9554-730044797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3E0D6D-737B-9D90-A2DE-DCA58C66A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llm</a:t>
            </a:r>
            <a:r>
              <a:rPr lang="ko-KR" altLang="en-US" dirty="0"/>
              <a:t>의 확률기반 생성에 의존되는 내용이 포함되어 있어서 이를 이력서 수정기능을 통해 보완</a:t>
            </a:r>
            <a:r>
              <a:rPr lang="en-US" altLang="ko-KR" dirty="0"/>
              <a:t>. ai</a:t>
            </a:r>
            <a:r>
              <a:rPr lang="ko-KR" altLang="en-US" dirty="0"/>
              <a:t>에게 요구사항을 입력하는 </a:t>
            </a:r>
            <a:r>
              <a:rPr lang="ko-KR" altLang="en-US" dirty="0" err="1"/>
              <a:t>프롬프팅</a:t>
            </a:r>
            <a:r>
              <a:rPr lang="ko-KR" altLang="en-US" dirty="0"/>
              <a:t> 방식으로 편리성을 제공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D714C1-CFC2-AC41-2187-B7B6A9627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64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B916F-F651-3A4B-E094-CC78B9EF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D1E31A-4C91-28DB-9EBD-6895D8914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074B79-C02D-8559-6327-818D88ADC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B34F8-6B58-4B6E-DAFA-A77DC80B7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70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079E-7509-6AEF-7C5A-02B6CAA1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FAEE7B-C84D-E76E-C716-D31CB13F2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BA3337-EE24-9889-0244-937F39C0D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ㄴㅇㄹ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098FC-6CC9-B293-F129-2C4B34130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78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64C14-F596-939B-B7EB-BC853A734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64845B-39E4-99DD-552A-81AFBE164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645F7C-F056-EBFF-A35B-16315CFF3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rtl="0"/>
            <a:r>
              <a:rPr lang="ko-KR" altLang="en-US" b="0" dirty="0">
                <a:effectLst/>
              </a:rPr>
              <a:t>그래서 저희 </a:t>
            </a:r>
            <a:r>
              <a:rPr lang="ko-KR" altLang="en-US" b="0" dirty="0" err="1">
                <a:effectLst/>
              </a:rPr>
              <a:t>깃트폴리오는</a:t>
            </a:r>
            <a:r>
              <a:rPr lang="ko-KR" altLang="en-US" b="0" dirty="0">
                <a:effectLst/>
              </a:rPr>
              <a:t> 이러한 문제를 해결해줄 수 있는 솔루션으로 사용자가 진행했던 </a:t>
            </a:r>
            <a:r>
              <a:rPr lang="ko-KR" altLang="en-US" b="0" dirty="0" err="1">
                <a:effectLst/>
              </a:rPr>
              <a:t>깃허브</a:t>
            </a:r>
            <a:r>
              <a:rPr lang="ko-KR" altLang="en-US" b="0" dirty="0">
                <a:effectLst/>
              </a:rPr>
              <a:t> 프로젝트로부터 이력서에 쓸만한 내용을 찾아 저희가 수집한 각종 노하우들을 기반으로 내용을 채워주고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가장 많이 쓰이고 보기 좋은 모습의 이력서를 단 </a:t>
            </a:r>
            <a:r>
              <a:rPr lang="en-US" altLang="ko-KR" b="0" dirty="0">
                <a:effectLst/>
              </a:rPr>
              <a:t>3</a:t>
            </a:r>
            <a:r>
              <a:rPr lang="ko-KR" altLang="en-US" b="0" dirty="0">
                <a:effectLst/>
              </a:rPr>
              <a:t>분만에 만들어주는 서비스를 기획하여 프로젝트를 진행하였습니다</a:t>
            </a:r>
            <a:r>
              <a:rPr lang="en-US" altLang="ko-KR" b="0" dirty="0">
                <a:effectLst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F15128-970A-668C-48AA-E78CD76C7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832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F41B6-9433-4C5D-B67B-91A5EC650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A65742-3F6A-008F-8EAF-D1C74F088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D2EF3F-692F-9B4E-1DAF-ED52B4865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E92634-25B3-440D-B2DF-8A972220B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72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A998C-0649-69D8-C78E-A9142CEF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0D33FF-6A3F-4E8C-70FF-687AA25E1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F2A053-1D3E-E9CE-5905-2C3EB8E4B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9C5AE-68CA-3E59-2FDA-E7E134326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77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7D1D8-2B00-9ABE-E1DB-B17B54DB6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31D397-8F50-B37D-DEA3-3611F5D29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512D19-FBCA-CCFF-CF93-587E40196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사용자의 이력서는 사용자의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레파지토리를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기반으로 만들어집니다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그렇기 때문에 사용자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레포지토리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목록을 조회하는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 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요청이 발생하는데요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 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응답 시간은 약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2~4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 정도로 아무리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쪽에서 로딩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만든다고 해도 너무 긴 시간이었습니다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개선하고 싶어도 이는 외부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의존하고 있는 상황이기 때문에 해당 로직을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수정한다거나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개선한다고 해결되는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상황이 아니었습니다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endParaRPr lang="ko-KR" altLang="en-US" sz="2800" b="0" dirty="0">
              <a:effectLst/>
            </a:endParaRPr>
          </a:p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고민 끝에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레포지토리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목록은 변경 가능성이 상당히 적고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짧은 시간 사이에 이력서에 넣을 정도의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레포지토리가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새롭게 생성되는 것이 불가능 하다고 판단하여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해당 데이터를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Redis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통해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캐싱하여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첫 요청 이후 요청 시에 사용자가 기다리는 시간을 대폭 줄여 사용자 경험을 개선할 수 있었습니다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다만 그 사이 변경된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레파지토리의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정보를 최대한 빠르게 반영하기 위해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시간 정도로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캐싱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시간을 짧게 가져가는 것으로 팀원들끼리 논의를 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ko-KR" altLang="en-US" sz="2800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95AD4-4327-E3AF-F8C4-56C463A69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68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B608-BB50-C5E3-9D5D-E5CE2B326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353144-CFEA-27EC-29F8-122866150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7A0C3A-3A1B-34B1-1B9C-EF1D472E9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08D63-64AB-2145-B1B0-66BC1EA20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449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8FC5B-6B60-589F-C8C2-7BFAA2FB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2EAFE7-EB4B-2D1B-9FF3-B953C95FB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046918-B23E-21D0-E995-3FE21F20B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39A85E-482A-C305-A727-FC56F63C4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53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3CDC7-179F-8705-BE9B-A210B178C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6412F3-ED6D-44B3-0652-457EA7905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2E0DA6-0B12-56E1-CBF3-7BFE709AB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discord </a:t>
            </a:r>
            <a:r>
              <a:rPr lang="ko-KR" altLang="en-US" dirty="0" err="1"/>
              <a:t>웹훅</a:t>
            </a:r>
            <a:r>
              <a:rPr lang="ko-KR" altLang="en-US" dirty="0"/>
              <a:t> 연결을 통해 </a:t>
            </a:r>
            <a:r>
              <a:rPr lang="en-US" altLang="ko-KR" dirty="0"/>
              <a:t>ci/cd </a:t>
            </a:r>
            <a:r>
              <a:rPr lang="ko-KR" altLang="en-US" dirty="0"/>
              <a:t>알림 </a:t>
            </a:r>
            <a:r>
              <a:rPr lang="en-US" altLang="ko-KR" dirty="0"/>
              <a:t>-&gt; </a:t>
            </a:r>
            <a:r>
              <a:rPr lang="ko-KR" altLang="en-US" dirty="0"/>
              <a:t>보여주고 바로 넘기기</a:t>
            </a:r>
            <a:r>
              <a:rPr lang="en-US" altLang="ko-KR" dirty="0"/>
              <a:t>, </a:t>
            </a:r>
            <a:r>
              <a:rPr lang="ko-KR" altLang="en-US" dirty="0"/>
              <a:t>다른 내용이 많으면 제외해도 될 페이지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53212B-CA0D-DF33-18F1-55815CB6B8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92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4E99A-5429-6DB5-519C-EAFCCB90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D2808C-F818-F206-6305-6646B5D27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ED4EE-470F-00BC-47EF-9FFA2B9AE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rtl="0"/>
            <a:r>
              <a:rPr lang="ko-KR" altLang="en-US" dirty="0"/>
              <a:t>이번 프로젝트에서 사용됐던 기술 스택들은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518B6-CC17-D8BD-0E6B-E3FE03A02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42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AD1D6-686A-2F1E-3830-D2BA2A93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F32987-6A37-3008-4EFC-705879A8F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D78DC5-E494-843C-1C00-8C44D5C0E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조는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AI1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그리고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명의 클라우드로 이루어진 팀입니다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/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Ray: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이력서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PDF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저장 기능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이력서</a:t>
            </a:r>
            <a:endParaRPr lang="ko-KR" altLang="en-US" sz="2800" b="0" dirty="0">
              <a:effectLst/>
            </a:endParaRPr>
          </a:p>
          <a:p>
            <a:pPr rtl="0"/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Eunma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AI,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이력서 퀄리티 향상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 처리 파이프라인 구축</a:t>
            </a:r>
            <a:endParaRPr lang="ko-KR" altLang="en-US" sz="2800" b="0" dirty="0">
              <a:effectLst/>
            </a:endParaRPr>
          </a:p>
          <a:p>
            <a:pPr rtl="0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Aida: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클라우드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endParaRPr lang="ko-KR" altLang="en-US" sz="2800" b="0" dirty="0">
              <a:effectLst/>
            </a:endParaRPr>
          </a:p>
          <a:p>
            <a:pPr rtl="0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Nick: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API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개발 및 성능 개선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코드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리팩토링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단위 테스트 작성</a:t>
            </a:r>
            <a:endParaRPr lang="ko-KR" altLang="en-US" sz="2800" b="0" dirty="0">
              <a:effectLst/>
            </a:endParaRPr>
          </a:p>
          <a:p>
            <a:pPr rtl="0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Bandi: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클라우드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CI/CD,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환경변수 관리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도커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이미지 개선</a:t>
            </a:r>
            <a:endParaRPr lang="ko-KR" altLang="en-US" sz="2800" b="0" dirty="0">
              <a:effectLst/>
            </a:endParaRPr>
          </a:p>
          <a:p>
            <a:pPr rtl="0"/>
            <a:br>
              <a:rPr lang="ko-KR" altLang="en-US" sz="2800" b="0" dirty="0">
                <a:effectLst/>
              </a:rPr>
            </a:br>
            <a:br>
              <a:rPr lang="ko-KR" altLang="en-US" sz="2800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페이지 설명</a:t>
            </a:r>
            <a:endParaRPr lang="ko-KR" altLang="en-US" sz="2800" b="0" dirty="0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역할분담 페이지</a:t>
            </a:r>
          </a:p>
          <a:p>
            <a:pPr rtl="0"/>
            <a:br>
              <a:rPr lang="ko-KR" altLang="en-US" sz="2800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디자인 요구사항</a:t>
            </a:r>
            <a:endParaRPr lang="ko-KR" altLang="en-US" sz="2800" b="0" dirty="0"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사진 카드 디자인이 배경과 어울려야 하고 배치도 생각해봐야 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CC0AA-1D97-16DE-51B7-A98C84C95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6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2559-6FF8-C8CB-86BA-87D6DA00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00D86A-71BB-0019-4F0F-AB689AC39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7C9041-C8F4-B746-505D-C44C3AEE6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지난 기간 동안 매주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2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번 씩의 스프린트 회의를 통해 제품을 발전시키기 위해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32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번의 회의와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183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개의 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PR</a:t>
            </a:r>
            <a:r>
              <a:rPr lang="ko-KR" altLang="en-US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을 진행되었습니다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0E52DF-C924-223E-A63B-6CCC66FA1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03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C9935-A003-6671-C82D-CBDC15A7B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B67E65-60F6-A244-795D-1DAF3B761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98607F-1F2F-AB05-9FA0-D2C46A54B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rtl="0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조가 프로젝트를 시작하고 난 이후에 멘토링과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번의 발표 평가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그리고 동료 수강생들을 통해 얻은 피드백 중 가장 많은 우려가 있었던 부분은 그렇게 만들어진 이력서를 실제로 활용할 수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있을까에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대한 의문이었습니다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marL="228600" rtl="0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 저희가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애정하던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팀원 한 명이 중간에 나가게 되면서 저희는 더욱 현실적인 목표를 잡아야 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br>
              <a:rPr lang="ko-KR" altLang="en-US" dirty="0"/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344446-31D7-07CA-7AEC-D3C21FD9A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4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D390-37B6-A8DE-5CB2-6D60309E8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B1E470-6A0F-139D-4C5D-9999FB0B6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4845D7-FA22-10B6-3862-C5B37E5C6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rtl="0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기존 이력서 생성 기술을 바탕으로 한 다양한 취업 지원 커뮤니티를 구축하는 것에서 실제로 낼 수 있을 정도의 이력서를 만드는 것에 집중하는 것으로 목표를 수정하였습니다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80E79-CC96-CE21-B169-C00326427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A4DF0-CF0D-4889-B079-390F365AC0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50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04164-C162-A3D9-4F69-41325D462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25F1E6-E7DF-EE2B-2A51-1F942C756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A449A-FDB1-4716-91F5-8B34CFF7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A7D9B-9783-9E62-DFE2-92772EC8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931CD-45EF-D12B-E120-65068595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78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4298E-DBC0-E286-74DF-09F8156C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A5F93-2049-08C5-94B9-3ADC12F83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49C93-9266-6B45-D797-3A2CB226C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5E4A5-DCFA-5BEF-2716-DFDF18DB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5430C-ED9F-C839-9C70-4650C3CF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37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F3CC13-3F2B-4482-7BA6-242C3E40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13E01E-38B0-5449-D7EC-1A1E189EE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690EB0-CEC7-74E6-71C9-DD06F05EB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A9B283-5C98-E4D7-BF76-83C1B734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C723B-5D72-D7EB-36A7-C5F50551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2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6E530-E0B7-8726-4D35-D34E5A8A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DB995-DFAD-7D5D-35EF-B295284FF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54EDBE-2EC1-002C-7CE0-BFB7E43B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76744-BBCD-2CAA-AD90-93A55DE7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7B29E-D93C-6AB2-2EAF-A3339E48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5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618C6-9CC9-D9C5-5ADE-270D9F81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529762-8B87-90E3-16CA-F95154041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3372D-E9D7-86BB-3CF7-00F0A1371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E3FBC-285E-BD6E-F818-E722C00BC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B2EBA-01E8-3A33-ACF8-E86EB424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836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93BBD-D87E-DA3C-B382-A5CDFF16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5C970-9502-2B99-232B-A58BC1CBF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C3BA3B-D74D-E6F7-37E3-CB0AB9304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0BEBD0-BED6-C9B4-78D9-315547E6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4A84FE-A3AF-A03F-4AFA-73BC74976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F49D9E-EFE7-BB7C-E599-D4CD565C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7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91928-B339-0808-CBC8-4E635270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DBE84-42B3-9A39-4B96-2405C247D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39634-4EC8-FF0C-0506-8440E0CB3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560995-4425-CE93-F2B6-2232436D28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C990A2-8814-7493-B777-D70707CE2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36A319-AD1D-BA85-F7B0-CC5229D5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F0C313-44D4-3861-F432-1C9C353F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101AE-7E7E-D1FA-DCBD-41C61564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2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F15D1-A308-EAF8-B1F2-CCD6E80F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5281B8-070D-2A7C-2C60-55A94A86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3685B1-6BA1-592B-78BD-2C21CDD8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B10DBD-B6BC-C20B-015A-BC3F1B23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29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A9EC96-CDF8-2873-74C6-6D69FF2E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C9227D-115A-5336-1FF0-EB6722B9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301C1-2C43-251C-7B84-72470CC3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0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4F51F-C8C8-AA9F-54C9-715433FF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D6551-C6AB-AB71-C6BD-7A3B15454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34367-91F1-7BE6-2020-83E56FA87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A11061-64F1-338B-C87B-799A5BB94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A9CAEA-A8AD-3622-6768-0CD456A2F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3DE409-D716-7E04-1E85-870251BE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03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8D58-42ED-1E1A-D25E-CC8AE5CB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D4D5B0-9CD5-FEED-491C-748FC924D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A32BBC-5E34-A91E-6195-3EA682A3A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66870-F4A4-448D-AB87-47A75B88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36E151-1B2C-E391-2E6D-7DF662F5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DD28C9-14E8-E752-4111-B81AAA3E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4F2CBE-FE5C-8A86-B912-4C1B7140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52ED7A-9186-E731-5869-53C8238A2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FF263D-09C9-A557-BEAF-A712A4247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A2B49-245D-40E9-833B-CFBAA93945B4}" type="datetimeFigureOut">
              <a:rPr lang="ko-KR" altLang="en-US" smtClean="0"/>
              <a:t>2024-12-24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87F0F-D5AE-B2D5-697D-458F83A37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6AC7A-1B01-8DF8-FFC9-D71A4CD18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EF7D0-9AC5-43BA-BAC9-F7EDC2BF2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5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2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806B62-270D-0DCA-5535-F44EDA514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383" y="2462574"/>
            <a:ext cx="7571229" cy="387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08E6CE-938C-DA0A-CB61-F857561D7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4097654" y="1089303"/>
            <a:ext cx="3996691" cy="66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0E2F6D-4880-C93C-92DB-304EE6E2D96C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649A5-492B-9346-FB7E-4CF830B7DE9E}"/>
              </a:ext>
            </a:extLst>
          </p:cNvPr>
          <p:cNvSpPr txBox="1"/>
          <p:nvPr/>
        </p:nvSpPr>
        <p:spPr>
          <a:xfrm>
            <a:off x="3223259" y="1947254"/>
            <a:ext cx="574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GitHub 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데이터를 활용한 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LLM 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기반의 </a:t>
            </a:r>
            <a:r>
              <a:rPr lang="ko-KR" altLang="en-US" u="sng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이력서 자동 생성 서비스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3D205-5347-6EE2-634B-39A299DD8E2D}"/>
              </a:ext>
            </a:extLst>
          </p:cNvPr>
          <p:cNvSpPr txBox="1"/>
          <p:nvPr/>
        </p:nvSpPr>
        <p:spPr>
          <a:xfrm>
            <a:off x="8376335" y="5970533"/>
            <a:ext cx="936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풀스택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92B50-F816-00E0-E072-6D3FE058CE14}"/>
              </a:ext>
            </a:extLst>
          </p:cNvPr>
          <p:cNvSpPr txBox="1"/>
          <p:nvPr/>
        </p:nvSpPr>
        <p:spPr>
          <a:xfrm>
            <a:off x="9698270" y="5970533"/>
            <a:ext cx="1087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2AAC3A-7E55-4E77-BA7F-42DF7F27E0FD}"/>
              </a:ext>
            </a:extLst>
          </p:cNvPr>
          <p:cNvSpPr txBox="1"/>
          <p:nvPr/>
        </p:nvSpPr>
        <p:spPr>
          <a:xfrm>
            <a:off x="10972822" y="5970533"/>
            <a:ext cx="1087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클라우드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AFB0-98BF-68EA-5227-88E322487E6F}"/>
              </a:ext>
            </a:extLst>
          </p:cNvPr>
          <p:cNvSpPr txBox="1"/>
          <p:nvPr/>
        </p:nvSpPr>
        <p:spPr>
          <a:xfrm>
            <a:off x="8215033" y="6262509"/>
            <a:ext cx="1259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ray.kang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강창룡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81FDA-99D1-689B-3E57-D8998DB55DEC}"/>
              </a:ext>
            </a:extLst>
          </p:cNvPr>
          <p:cNvSpPr txBox="1"/>
          <p:nvPr/>
        </p:nvSpPr>
        <p:spPr>
          <a:xfrm>
            <a:off x="8215033" y="6554485"/>
            <a:ext cx="1259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nick.kim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김남기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94A10-BFFF-466E-BF3C-4A7FEFAC03E7}"/>
              </a:ext>
            </a:extLst>
          </p:cNvPr>
          <p:cNvSpPr txBox="1"/>
          <p:nvPr/>
        </p:nvSpPr>
        <p:spPr>
          <a:xfrm>
            <a:off x="9557889" y="6262509"/>
            <a:ext cx="137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eunma.oh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오준택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C40A23-FDE1-4BEF-570C-C7CDA9B8CDB7}"/>
              </a:ext>
            </a:extLst>
          </p:cNvPr>
          <p:cNvSpPr txBox="1"/>
          <p:nvPr/>
        </p:nvSpPr>
        <p:spPr>
          <a:xfrm>
            <a:off x="9612580" y="6554485"/>
            <a:ext cx="1259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2">
                    <a:lumMod val="1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ilmin.cho</a:t>
            </a: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100" dirty="0" err="1">
                <a:solidFill>
                  <a:schemeClr val="bg2">
                    <a:lumMod val="1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조일민</a:t>
            </a: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44C82-F426-9202-EA85-7E5D91E717F4}"/>
              </a:ext>
            </a:extLst>
          </p:cNvPr>
          <p:cNvSpPr txBox="1"/>
          <p:nvPr/>
        </p:nvSpPr>
        <p:spPr>
          <a:xfrm>
            <a:off x="10887132" y="6262508"/>
            <a:ext cx="1259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bandi.kim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김윤섭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2626D1-DEB8-FF73-CB52-107EF5CC9345}"/>
              </a:ext>
            </a:extLst>
          </p:cNvPr>
          <p:cNvSpPr txBox="1"/>
          <p:nvPr/>
        </p:nvSpPr>
        <p:spPr>
          <a:xfrm>
            <a:off x="10887132" y="6539507"/>
            <a:ext cx="1259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aida.kim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김건호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CBAB4-6E6D-5EC3-1C7D-9228F668A207}"/>
              </a:ext>
            </a:extLst>
          </p:cNvPr>
          <p:cNvSpPr txBox="1"/>
          <p:nvPr/>
        </p:nvSpPr>
        <p:spPr>
          <a:xfrm>
            <a:off x="6565073" y="2346952"/>
            <a:ext cx="2403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발표자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aida.kim(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김건호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)/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클라우드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4BC572-FE00-89AE-AC46-1CEB0B347AB8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</p:spTree>
    <p:extLst>
      <p:ext uri="{BB962C8B-B14F-4D97-AF65-F5344CB8AC3E}">
        <p14:creationId xmlns:p14="http://schemas.microsoft.com/office/powerpoint/2010/main" val="87978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DADEF-8FEF-7441-77A9-A71119A70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D467DBB1-7106-C8BF-7A4E-572709E14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48651A-5B73-F090-D405-F1504B45CD1A}"/>
              </a:ext>
            </a:extLst>
          </p:cNvPr>
          <p:cNvSpPr txBox="1"/>
          <p:nvPr/>
        </p:nvSpPr>
        <p:spPr>
          <a:xfrm>
            <a:off x="1141206" y="880809"/>
            <a:ext cx="288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77BC4F-7557-F861-008A-B8DB6FE48155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DD61D2-5B28-89E7-1EA6-ABD49D62E486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5F0C06-66E5-CA25-D0C9-B3C29548C9B6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000C7-6D57-DA35-D7FA-B2565AD2F388}"/>
              </a:ext>
            </a:extLst>
          </p:cNvPr>
          <p:cNvSpPr txBox="1"/>
          <p:nvPr/>
        </p:nvSpPr>
        <p:spPr>
          <a:xfrm>
            <a:off x="4654923" y="1881075"/>
            <a:ext cx="2882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백엔드의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FFEC1-8019-7529-3D6D-E4D80D3D400F}"/>
              </a:ext>
            </a:extLst>
          </p:cNvPr>
          <p:cNvSpPr txBox="1"/>
          <p:nvPr/>
        </p:nvSpPr>
        <p:spPr>
          <a:xfrm>
            <a:off x="7127279" y="3709875"/>
            <a:ext cx="2882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빠른 성능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B5128-71A0-41CB-2E22-6C276AAAE946}"/>
              </a:ext>
            </a:extLst>
          </p:cNvPr>
          <p:cNvSpPr txBox="1"/>
          <p:nvPr/>
        </p:nvSpPr>
        <p:spPr>
          <a:xfrm>
            <a:off x="1680033" y="3709875"/>
            <a:ext cx="3384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좋은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F34CA-E402-711B-8616-F587EF725096}"/>
              </a:ext>
            </a:extLst>
          </p:cNvPr>
          <p:cNvSpPr txBox="1"/>
          <p:nvPr/>
        </p:nvSpPr>
        <p:spPr>
          <a:xfrm>
            <a:off x="1680033" y="4233095"/>
            <a:ext cx="3384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Scalable Design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93704-DB1E-AAB0-82C4-9C48FA949600}"/>
              </a:ext>
            </a:extLst>
          </p:cNvPr>
          <p:cNvSpPr txBox="1"/>
          <p:nvPr/>
        </p:nvSpPr>
        <p:spPr>
          <a:xfrm>
            <a:off x="6876011" y="4233095"/>
            <a:ext cx="3384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Fast Performance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AFECD-54B8-131B-B4FD-16682D04D0A6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9/30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05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2D1A-D0B9-1F05-FC76-2CB176B31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4B39FAC6-5F49-FD13-F435-05D2A5A04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289F33-A9AD-1BA8-95E2-3744D086E670}"/>
              </a:ext>
            </a:extLst>
          </p:cNvPr>
          <p:cNvSpPr txBox="1"/>
          <p:nvPr/>
        </p:nvSpPr>
        <p:spPr>
          <a:xfrm>
            <a:off x="1141205" y="880809"/>
            <a:ext cx="43113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40CF36-9038-255E-B5E0-0B0368885074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A8CBF-D1B9-0534-114E-B90A96AF744A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D68723-97D4-EAB3-566A-A092ADE8232D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926EEF-0761-7EBB-0D4F-9F06EF66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81" y="683954"/>
            <a:ext cx="4621844" cy="15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1A08533B-BA5F-868F-E15C-CCC3F7CDA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66"/>
          <a:stretch/>
        </p:blipFill>
        <p:spPr bwMode="auto">
          <a:xfrm>
            <a:off x="6335181" y="6089835"/>
            <a:ext cx="4621844" cy="76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844FD91-1168-E2F1-282F-120AE43B3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81" y="2249854"/>
            <a:ext cx="4621844" cy="100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328D36B2-0F7D-DB47-1C44-BE37B9824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81" y="3255533"/>
            <a:ext cx="4621844" cy="283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ECF5A9-83EC-D6AA-8E9C-8565E003FE95}"/>
              </a:ext>
            </a:extLst>
          </p:cNvPr>
          <p:cNvSpPr txBox="1"/>
          <p:nvPr/>
        </p:nvSpPr>
        <p:spPr>
          <a:xfrm>
            <a:off x="7128850" y="3615699"/>
            <a:ext cx="326552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약 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60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개의 단위 테스트 작성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6D476-7674-016C-D1EC-78BD7ECC2957}"/>
              </a:ext>
            </a:extLst>
          </p:cNvPr>
          <p:cNvSpPr txBox="1"/>
          <p:nvPr/>
        </p:nvSpPr>
        <p:spPr>
          <a:xfrm>
            <a:off x="2557889" y="889761"/>
            <a:ext cx="208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데이터의 안정성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A05C0-AF0A-1DDC-76B2-3A8CA98A7824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194" name="Picture 2" descr="Postman에서 API 테스트 자동화 | HEROPY">
            <a:extLst>
              <a:ext uri="{FF2B5EF4-FFF2-40B4-BE49-F238E27FC236}">
                <a16:creationId xmlns:a16="http://schemas.microsoft.com/office/drawing/2014/main" id="{0FAA6EF3-8518-0BD8-56CB-6E27B2749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7" r="64549" b="17790"/>
          <a:stretch/>
        </p:blipFill>
        <p:spPr bwMode="auto">
          <a:xfrm>
            <a:off x="1114911" y="3144319"/>
            <a:ext cx="586621" cy="5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499284-076E-6FE1-9F24-89A9F117DBF4}"/>
              </a:ext>
            </a:extLst>
          </p:cNvPr>
          <p:cNvSpPr txBox="1"/>
          <p:nvPr/>
        </p:nvSpPr>
        <p:spPr>
          <a:xfrm>
            <a:off x="1408222" y="3568895"/>
            <a:ext cx="3777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26B3A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Postman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시 쿠키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토큰 설정에 번거로움을 느낌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3625B-7C5A-27A5-B794-BF6C791D022D}"/>
              </a:ext>
            </a:extLst>
          </p:cNvPr>
          <p:cNvSpPr txBox="1"/>
          <p:nvPr/>
        </p:nvSpPr>
        <p:spPr>
          <a:xfrm>
            <a:off x="1408222" y="5027344"/>
            <a:ext cx="377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테스트 코드 작성을 결심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2F9BEE-D107-C6A3-5C7A-464E7B37247B}"/>
              </a:ext>
            </a:extLst>
          </p:cNvPr>
          <p:cNvCxnSpPr/>
          <p:nvPr/>
        </p:nvCxnSpPr>
        <p:spPr>
          <a:xfrm>
            <a:off x="3296868" y="4432792"/>
            <a:ext cx="0" cy="4396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442E55-35D4-E313-54EA-714875304521}"/>
              </a:ext>
            </a:extLst>
          </p:cNvPr>
          <p:cNvSpPr txBox="1"/>
          <p:nvPr/>
        </p:nvSpPr>
        <p:spPr>
          <a:xfrm>
            <a:off x="1408222" y="2156641"/>
            <a:ext cx="377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JWT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방식의 토큰 인증 방식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CC427BF-B8C5-88F1-57B7-851BE4405428}"/>
              </a:ext>
            </a:extLst>
          </p:cNvPr>
          <p:cNvCxnSpPr/>
          <p:nvPr/>
        </p:nvCxnSpPr>
        <p:spPr>
          <a:xfrm>
            <a:off x="3246798" y="2775044"/>
            <a:ext cx="0" cy="4396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1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1680F-FF83-2388-6476-3C4F89C09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71D177C-8147-6C7D-A82D-D059FC4AF415}"/>
              </a:ext>
            </a:extLst>
          </p:cNvPr>
          <p:cNvSpPr/>
          <p:nvPr/>
        </p:nvSpPr>
        <p:spPr>
          <a:xfrm>
            <a:off x="3256543" y="2267913"/>
            <a:ext cx="7327441" cy="3886702"/>
          </a:xfrm>
          <a:prstGeom prst="roundRect">
            <a:avLst>
              <a:gd name="adj" fmla="val 621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A3114BAE-9D72-AF69-2960-0B82D9DDD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705A4D-12E2-ACB9-9A4C-467A4B211945}"/>
              </a:ext>
            </a:extLst>
          </p:cNvPr>
          <p:cNvSpPr txBox="1"/>
          <p:nvPr/>
        </p:nvSpPr>
        <p:spPr>
          <a:xfrm>
            <a:off x="1141205" y="880809"/>
            <a:ext cx="43113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7BAD50-B4A8-FB13-268F-19DBF0F9A0C6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A254-C993-A88A-8840-A31E97AA4FB6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66352-E3B1-FE12-C8CA-B53694A69DC4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5928-FC6C-416E-4992-5C562618969B}"/>
              </a:ext>
            </a:extLst>
          </p:cNvPr>
          <p:cNvSpPr txBox="1"/>
          <p:nvPr/>
        </p:nvSpPr>
        <p:spPr>
          <a:xfrm>
            <a:off x="554585" y="1666602"/>
            <a:ext cx="282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 모듈 성능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37AA7-FECF-B9A8-4032-EAC324AF0363}"/>
              </a:ext>
            </a:extLst>
          </p:cNvPr>
          <p:cNvSpPr txBox="1"/>
          <p:nvPr/>
        </p:nvSpPr>
        <p:spPr>
          <a:xfrm>
            <a:off x="2557889" y="889761"/>
            <a:ext cx="208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빠른 성능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9A42E-C4C3-8B36-3934-5ADFCD349FEB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16D40DB-93D4-F409-886A-3D525DF66DF2}"/>
              </a:ext>
            </a:extLst>
          </p:cNvPr>
          <p:cNvSpPr/>
          <p:nvPr/>
        </p:nvSpPr>
        <p:spPr>
          <a:xfrm>
            <a:off x="7387085" y="3429000"/>
            <a:ext cx="3022906" cy="1355720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1F81F-49F7-BED7-0279-810290DB7646}"/>
              </a:ext>
            </a:extLst>
          </p:cNvPr>
          <p:cNvSpPr txBox="1"/>
          <p:nvPr/>
        </p:nvSpPr>
        <p:spPr>
          <a:xfrm>
            <a:off x="7508235" y="3922194"/>
            <a:ext cx="278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notification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module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A2724A-4A0C-DE56-EC91-FB332AE4B7FF}"/>
              </a:ext>
            </a:extLst>
          </p:cNvPr>
          <p:cNvSpPr/>
          <p:nvPr/>
        </p:nvSpPr>
        <p:spPr>
          <a:xfrm>
            <a:off x="3557648" y="2510633"/>
            <a:ext cx="3022906" cy="135572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81073-6BC2-19E0-7FAB-97D27FFFA9E0}"/>
              </a:ext>
            </a:extLst>
          </p:cNvPr>
          <p:cNvSpPr txBox="1"/>
          <p:nvPr/>
        </p:nvSpPr>
        <p:spPr>
          <a:xfrm>
            <a:off x="3678798" y="3003827"/>
            <a:ext cx="278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resume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module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6647188-6E5F-FFF2-1DCD-3692AC64C38C}"/>
              </a:ext>
            </a:extLst>
          </p:cNvPr>
          <p:cNvSpPr/>
          <p:nvPr/>
        </p:nvSpPr>
        <p:spPr>
          <a:xfrm>
            <a:off x="3557648" y="4043608"/>
            <a:ext cx="3022906" cy="135572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B7FC0-FD13-8121-CB88-D98764300B24}"/>
              </a:ext>
            </a:extLst>
          </p:cNvPr>
          <p:cNvSpPr txBox="1"/>
          <p:nvPr/>
        </p:nvSpPr>
        <p:spPr>
          <a:xfrm>
            <a:off x="3678798" y="4536802"/>
            <a:ext cx="278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member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module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6B27E-43BB-81C7-89A8-1A17CACD41A6}"/>
              </a:ext>
            </a:extLst>
          </p:cNvPr>
          <p:cNvSpPr txBox="1"/>
          <p:nvPr/>
        </p:nvSpPr>
        <p:spPr>
          <a:xfrm rot="5400000">
            <a:off x="4623700" y="5453390"/>
            <a:ext cx="107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…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8097D13-742D-29AB-B51E-E21538597F6F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6580554" y="3188493"/>
            <a:ext cx="806531" cy="91836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2C75CFA-0E49-FBAF-E72A-2A65D622C6EF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6580554" y="4106860"/>
            <a:ext cx="806531" cy="6146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1794CB3-BE93-255D-8980-BFA41382CAD1}"/>
              </a:ext>
            </a:extLst>
          </p:cNvPr>
          <p:cNvCxnSpPr>
            <a:cxnSpLocks/>
          </p:cNvCxnSpPr>
          <p:nvPr/>
        </p:nvCxnSpPr>
        <p:spPr>
          <a:xfrm>
            <a:off x="1858670" y="4106860"/>
            <a:ext cx="133374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9589959-CB4C-8EB9-44F2-1ABA2638BB02}"/>
              </a:ext>
            </a:extLst>
          </p:cNvPr>
          <p:cNvSpPr txBox="1"/>
          <p:nvPr/>
        </p:nvSpPr>
        <p:spPr>
          <a:xfrm>
            <a:off x="1025930" y="4040067"/>
            <a:ext cx="716994" cy="37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요청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626805C-2ADC-0418-7295-2FCCA6074529}"/>
              </a:ext>
            </a:extLst>
          </p:cNvPr>
          <p:cNvCxnSpPr>
            <a:cxnSpLocks/>
          </p:cNvCxnSpPr>
          <p:nvPr/>
        </p:nvCxnSpPr>
        <p:spPr>
          <a:xfrm flipH="1" flipV="1">
            <a:off x="6611432" y="3068239"/>
            <a:ext cx="747081" cy="8539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06467B-9831-5B79-137E-79C188264FFE}"/>
              </a:ext>
            </a:extLst>
          </p:cNvPr>
          <p:cNvCxnSpPr>
            <a:cxnSpLocks/>
          </p:cNvCxnSpPr>
          <p:nvPr/>
        </p:nvCxnSpPr>
        <p:spPr>
          <a:xfrm flipH="1">
            <a:off x="6595417" y="4266733"/>
            <a:ext cx="769090" cy="6146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B5AD1F4-45DF-9477-C333-C12EEC04D314}"/>
              </a:ext>
            </a:extLst>
          </p:cNvPr>
          <p:cNvCxnSpPr>
            <a:cxnSpLocks/>
          </p:cNvCxnSpPr>
          <p:nvPr/>
        </p:nvCxnSpPr>
        <p:spPr>
          <a:xfrm flipH="1">
            <a:off x="1858670" y="4291526"/>
            <a:ext cx="133374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EC55F0B-54FC-CDB7-0204-C7ABE06ED73B}"/>
              </a:ext>
            </a:extLst>
          </p:cNvPr>
          <p:cNvCxnSpPr>
            <a:cxnSpLocks/>
          </p:cNvCxnSpPr>
          <p:nvPr/>
        </p:nvCxnSpPr>
        <p:spPr>
          <a:xfrm flipV="1">
            <a:off x="6362700" y="4721468"/>
            <a:ext cx="1083835" cy="8792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4876589-EA4E-480C-0C96-56F38F7F69D9}"/>
              </a:ext>
            </a:extLst>
          </p:cNvPr>
          <p:cNvCxnSpPr>
            <a:cxnSpLocks/>
          </p:cNvCxnSpPr>
          <p:nvPr/>
        </p:nvCxnSpPr>
        <p:spPr>
          <a:xfrm flipH="1">
            <a:off x="6384572" y="4798277"/>
            <a:ext cx="1123663" cy="91672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1405D50-AFDC-4B3A-1F7C-C7010540A0FE}"/>
              </a:ext>
            </a:extLst>
          </p:cNvPr>
          <p:cNvSpPr txBox="1"/>
          <p:nvPr/>
        </p:nvSpPr>
        <p:spPr>
          <a:xfrm>
            <a:off x="7983371" y="3006577"/>
            <a:ext cx="183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과부하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A2B05D-0537-58DF-93B2-DF48D87FBCAC}"/>
              </a:ext>
            </a:extLst>
          </p:cNvPr>
          <p:cNvSpPr txBox="1"/>
          <p:nvPr/>
        </p:nvSpPr>
        <p:spPr>
          <a:xfrm>
            <a:off x="7335292" y="4789008"/>
            <a:ext cx="3126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nick</a:t>
            </a:r>
            <a:r>
              <a:rPr lang="ko-KR" altLang="en-US" sz="11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님이 회원님의 이력서에 </a:t>
            </a:r>
            <a:r>
              <a:rPr lang="ko-KR" altLang="en-US" sz="11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좋아요를</a:t>
            </a:r>
            <a:r>
              <a:rPr lang="ko-KR" altLang="en-US" sz="11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눌렀어요</a:t>
            </a:r>
            <a:r>
              <a:rPr lang="en-US" altLang="ko-KR" sz="11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r>
              <a:rPr lang="ko-KR" altLang="en-US" sz="11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B36F13-9FE8-3471-8D65-42DB61E215E7}"/>
              </a:ext>
            </a:extLst>
          </p:cNvPr>
          <p:cNvSpPr txBox="1"/>
          <p:nvPr/>
        </p:nvSpPr>
        <p:spPr>
          <a:xfrm>
            <a:off x="7429529" y="5005361"/>
            <a:ext cx="2938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ray</a:t>
            </a:r>
            <a:r>
              <a:rPr lang="ko-KR" altLang="en-US" sz="11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님이 회원님의 이력서에 댓글을 달았어요</a:t>
            </a:r>
            <a:r>
              <a:rPr lang="en-US" altLang="ko-KR" sz="11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sz="11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938F57-5234-56D4-6C5B-F08D4EC3F777}"/>
              </a:ext>
            </a:extLst>
          </p:cNvPr>
          <p:cNvSpPr txBox="1"/>
          <p:nvPr/>
        </p:nvSpPr>
        <p:spPr>
          <a:xfrm rot="5400000">
            <a:off x="8682539" y="5160396"/>
            <a:ext cx="51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…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51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DADA2-A1E6-A566-73B0-16B5B95C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454A0C94-E979-E1CC-D4DD-53217CD27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7D5E40-50B0-5700-016B-4920CA69D204}"/>
              </a:ext>
            </a:extLst>
          </p:cNvPr>
          <p:cNvSpPr txBox="1"/>
          <p:nvPr/>
        </p:nvSpPr>
        <p:spPr>
          <a:xfrm>
            <a:off x="1141205" y="880809"/>
            <a:ext cx="43113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16E2-9A20-148F-617C-6614232A9299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55FEF3-2A81-5462-871D-7C9A277B41BD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7C7189-4FC8-3168-435F-6A3B20B6E909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21FF23E-5080-46B7-343E-0822869C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033" y="2109017"/>
            <a:ext cx="5028946" cy="350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644A2-EBF9-E234-1AF1-265A99E82FFD}"/>
              </a:ext>
            </a:extLst>
          </p:cNvPr>
          <p:cNvSpPr txBox="1"/>
          <p:nvPr/>
        </p:nvSpPr>
        <p:spPr>
          <a:xfrm>
            <a:off x="554585" y="1317366"/>
            <a:ext cx="282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 모듈 성능 개선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FA409-ECBE-9191-3190-F3BA467CC096}"/>
              </a:ext>
            </a:extLst>
          </p:cNvPr>
          <p:cNvSpPr txBox="1"/>
          <p:nvPr/>
        </p:nvSpPr>
        <p:spPr>
          <a:xfrm>
            <a:off x="2557889" y="889761"/>
            <a:ext cx="208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빠른 성능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13E25-1DB7-0B86-7F4E-1810F6FC9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4" y="2109017"/>
            <a:ext cx="5348839" cy="350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0942F6-7F0D-16CE-E765-1EA96BEF32FD}"/>
              </a:ext>
            </a:extLst>
          </p:cNvPr>
          <p:cNvSpPr/>
          <p:nvPr/>
        </p:nvSpPr>
        <p:spPr>
          <a:xfrm>
            <a:off x="1141205" y="4518212"/>
            <a:ext cx="4624894" cy="627135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5965F6D-7EAA-F7AE-86AC-6BC7EA55EA2F}"/>
              </a:ext>
            </a:extLst>
          </p:cNvPr>
          <p:cNvSpPr/>
          <p:nvPr/>
        </p:nvSpPr>
        <p:spPr>
          <a:xfrm>
            <a:off x="4868959" y="5262560"/>
            <a:ext cx="897140" cy="344244"/>
          </a:xfrm>
          <a:prstGeom prst="roundRect">
            <a:avLst/>
          </a:prstGeom>
          <a:noFill/>
          <a:ln>
            <a:solidFill>
              <a:srgbClr val="FF09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544D7B-211E-BFA8-744A-0C5315E979D8}"/>
              </a:ext>
            </a:extLst>
          </p:cNvPr>
          <p:cNvSpPr/>
          <p:nvPr/>
        </p:nvSpPr>
        <p:spPr>
          <a:xfrm>
            <a:off x="9994899" y="2965450"/>
            <a:ext cx="1528079" cy="19304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3108C69-70E0-28C3-DAC6-67C7A3E71713}"/>
              </a:ext>
            </a:extLst>
          </p:cNvPr>
          <p:cNvSpPr/>
          <p:nvPr/>
        </p:nvSpPr>
        <p:spPr>
          <a:xfrm>
            <a:off x="10421685" y="5315080"/>
            <a:ext cx="897140" cy="344244"/>
          </a:xfrm>
          <a:prstGeom prst="roundRect">
            <a:avLst/>
          </a:prstGeom>
          <a:noFill/>
          <a:ln>
            <a:solidFill>
              <a:srgbClr val="FF09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E9A242-59A1-0D61-B657-F7F554275502}"/>
              </a:ext>
            </a:extLst>
          </p:cNvPr>
          <p:cNvSpPr/>
          <p:nvPr/>
        </p:nvSpPr>
        <p:spPr>
          <a:xfrm>
            <a:off x="7535119" y="3767782"/>
            <a:ext cx="618282" cy="1628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2A453A-69EF-72F5-CC10-85F4F25E5F11}"/>
              </a:ext>
            </a:extLst>
          </p:cNvPr>
          <p:cNvSpPr/>
          <p:nvPr/>
        </p:nvSpPr>
        <p:spPr>
          <a:xfrm>
            <a:off x="8915404" y="3429000"/>
            <a:ext cx="618282" cy="2159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2E78B37-FC32-CF02-22A1-96AE359BDCE1}"/>
              </a:ext>
            </a:extLst>
          </p:cNvPr>
          <p:cNvSpPr/>
          <p:nvPr/>
        </p:nvSpPr>
        <p:spPr>
          <a:xfrm>
            <a:off x="10482984" y="2762250"/>
            <a:ext cx="618282" cy="203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AB1BDC-EAC0-9868-8D2A-79361024B788}"/>
              </a:ext>
            </a:extLst>
          </p:cNvPr>
          <p:cNvSpPr txBox="1"/>
          <p:nvPr/>
        </p:nvSpPr>
        <p:spPr>
          <a:xfrm>
            <a:off x="7303881" y="3644900"/>
            <a:ext cx="108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365.4/sec</a:t>
            </a:r>
            <a:endParaRPr lang="ko-KR" altLang="en-US" sz="1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73E999-C164-3987-A95D-29B9964CE9CB}"/>
              </a:ext>
            </a:extLst>
          </p:cNvPr>
          <p:cNvSpPr txBox="1"/>
          <p:nvPr/>
        </p:nvSpPr>
        <p:spPr>
          <a:xfrm>
            <a:off x="8761615" y="3383061"/>
            <a:ext cx="108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477.8/sec</a:t>
            </a:r>
            <a:endParaRPr lang="ko-KR" altLang="en-US" sz="1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1E5D7D-6687-83FC-6325-4AC695A1BA8D}"/>
              </a:ext>
            </a:extLst>
          </p:cNvPr>
          <p:cNvSpPr txBox="1"/>
          <p:nvPr/>
        </p:nvSpPr>
        <p:spPr>
          <a:xfrm>
            <a:off x="10218559" y="2673646"/>
            <a:ext cx="108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761.3/sec</a:t>
            </a:r>
            <a:endParaRPr lang="ko-KR" altLang="en-US" sz="1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523D66-8AFD-ABB8-700D-6EEF2AA8DDCE}"/>
              </a:ext>
            </a:extLst>
          </p:cNvPr>
          <p:cNvSpPr txBox="1"/>
          <p:nvPr/>
        </p:nvSpPr>
        <p:spPr>
          <a:xfrm rot="16200000">
            <a:off x="-883445" y="3924357"/>
            <a:ext cx="3018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응답 시간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ms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D2E4BD-7C62-B28C-F494-619337C7DD5D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12/30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8F808-810F-D1D7-4622-9E5FFD44BD32}"/>
              </a:ext>
            </a:extLst>
          </p:cNvPr>
          <p:cNvSpPr txBox="1"/>
          <p:nvPr/>
        </p:nvSpPr>
        <p:spPr>
          <a:xfrm>
            <a:off x="2989775" y="1436393"/>
            <a:ext cx="1879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Jmeter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90125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9D188-0296-8AC2-DA7C-444AA3F6C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4DCB646F-85D7-F7D0-BA2F-3C1B93C7C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A86FE8-3C05-CDAB-E4F3-B7B9CCC11E95}"/>
              </a:ext>
            </a:extLst>
          </p:cNvPr>
          <p:cNvSpPr txBox="1"/>
          <p:nvPr/>
        </p:nvSpPr>
        <p:spPr>
          <a:xfrm>
            <a:off x="1141205" y="880809"/>
            <a:ext cx="4311327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41955-FEE7-FCCA-595C-6F33564CF2E7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C77FC6-42B2-9EB1-BA8B-4AAD0FB633FC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A869C6-46C8-4309-FD67-D0ACD963E29A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3210938-F002-E154-31C6-81F0DACA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64" y="1794658"/>
            <a:ext cx="6316399" cy="41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10B0F2-1FD6-6F2F-A8AB-7CEBF8E5952B}"/>
              </a:ext>
            </a:extLst>
          </p:cNvPr>
          <p:cNvSpPr txBox="1"/>
          <p:nvPr/>
        </p:nvSpPr>
        <p:spPr>
          <a:xfrm>
            <a:off x="10453914" y="3028890"/>
            <a:ext cx="157933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84% </a:t>
            </a:r>
            <a:r>
              <a:rPr lang="ko-KR" altLang="en-US" sz="2000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6F24B-E5F5-70D1-00AE-A33497B1FC1F}"/>
              </a:ext>
            </a:extLst>
          </p:cNvPr>
          <p:cNvSpPr txBox="1"/>
          <p:nvPr/>
        </p:nvSpPr>
        <p:spPr>
          <a:xfrm>
            <a:off x="2557889" y="889761"/>
            <a:ext cx="208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빠른 성능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46D33-6E66-F842-F8BE-D52A6B42A46B}"/>
              </a:ext>
            </a:extLst>
          </p:cNvPr>
          <p:cNvSpPr txBox="1"/>
          <p:nvPr/>
        </p:nvSpPr>
        <p:spPr>
          <a:xfrm>
            <a:off x="1215024" y="1739808"/>
            <a:ext cx="208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정기 결제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(1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달 단위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83DF9-E337-6359-F159-564DDC55BCCA}"/>
              </a:ext>
            </a:extLst>
          </p:cNvPr>
          <p:cNvSpPr txBox="1"/>
          <p:nvPr/>
        </p:nvSpPr>
        <p:spPr>
          <a:xfrm>
            <a:off x="923887" y="2506099"/>
            <a:ext cx="266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매일 자정에 일괄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B6336-4B64-6B45-F1B6-453F48082E78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13/30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83AD9FC-5926-4675-886C-5B8F652BB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52" y="3560415"/>
            <a:ext cx="4040188" cy="1332917"/>
          </a:xfrm>
          <a:prstGeom prst="round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5F1557-B80F-9471-1BC2-D4E83EEB8C13}"/>
              </a:ext>
            </a:extLst>
          </p:cNvPr>
          <p:cNvSpPr txBox="1"/>
          <p:nvPr/>
        </p:nvSpPr>
        <p:spPr>
          <a:xfrm>
            <a:off x="745818" y="5094267"/>
            <a:ext cx="3041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데이터가 많아질수록 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성능 저하가 급격하게 발생하는 것을 확인</a:t>
            </a:r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EEA8CFF-A7FC-E89D-731A-7E4BB96FC902}"/>
              </a:ext>
            </a:extLst>
          </p:cNvPr>
          <p:cNvCxnSpPr/>
          <p:nvPr/>
        </p:nvCxnSpPr>
        <p:spPr>
          <a:xfrm>
            <a:off x="4394200" y="1536700"/>
            <a:ext cx="0" cy="44404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CD1A58-0C66-FF6D-425C-08D81B2E99C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55946" y="2109140"/>
            <a:ext cx="0" cy="39695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A0E9E7B-B149-FF5B-5BFE-CED15F8265C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255946" y="2875431"/>
            <a:ext cx="0" cy="5535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45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03485-5EAA-73B1-6642-1DD3B59D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B0B6AD46-FF77-E72F-B8F1-90B6B8E6A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170FE1-F6B4-7646-2F52-F599E51E5771}"/>
              </a:ext>
            </a:extLst>
          </p:cNvPr>
          <p:cNvSpPr txBox="1"/>
          <p:nvPr/>
        </p:nvSpPr>
        <p:spPr>
          <a:xfrm>
            <a:off x="1141206" y="880809"/>
            <a:ext cx="288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3BF17-C182-9498-E678-928921E6072E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27056-4E15-A299-390B-331C7D9BF880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0F325-A322-A8F2-3A12-9B8606D5F2C1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6B33C-451B-6275-B4C6-6CD66B9B1B63}"/>
              </a:ext>
            </a:extLst>
          </p:cNvPr>
          <p:cNvSpPr txBox="1"/>
          <p:nvPr/>
        </p:nvSpPr>
        <p:spPr>
          <a:xfrm>
            <a:off x="4403656" y="2041455"/>
            <a:ext cx="3384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프론트엔드의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99A71-5DB8-D509-6511-29ACA6E64FCD}"/>
              </a:ext>
            </a:extLst>
          </p:cNvPr>
          <p:cNvSpPr txBox="1"/>
          <p:nvPr/>
        </p:nvSpPr>
        <p:spPr>
          <a:xfrm>
            <a:off x="7461164" y="3709875"/>
            <a:ext cx="2882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UI/UX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041BF-2040-BCBF-B8F2-6480EA999C68}"/>
              </a:ext>
            </a:extLst>
          </p:cNvPr>
          <p:cNvSpPr txBox="1"/>
          <p:nvPr/>
        </p:nvSpPr>
        <p:spPr>
          <a:xfrm>
            <a:off x="1092556" y="3709875"/>
            <a:ext cx="421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</a:t>
            </a:r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PDF 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29013-8BBA-2E24-82FD-D64001C17381}"/>
              </a:ext>
            </a:extLst>
          </p:cNvPr>
          <p:cNvSpPr txBox="1"/>
          <p:nvPr/>
        </p:nvSpPr>
        <p:spPr>
          <a:xfrm>
            <a:off x="7209896" y="4233095"/>
            <a:ext cx="3384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User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Interface/User Experience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86509-EFFC-0CC7-E0F4-C1B0274F8DC6}"/>
              </a:ext>
            </a:extLst>
          </p:cNvPr>
          <p:cNvSpPr txBox="1"/>
          <p:nvPr/>
        </p:nvSpPr>
        <p:spPr>
          <a:xfrm>
            <a:off x="1597415" y="4233095"/>
            <a:ext cx="3384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Submittable Résumé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41DEF-F1B7-EAEB-DD35-B11E600BC563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14/30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67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94A7-4623-69F5-3BB6-8F593713B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526BB84F-B024-30E1-BDA7-FB5C8AA5C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CACBCA-0BBB-008D-B0D0-64783AB53A87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35027B-6A2A-C49D-4CDB-47A2237707CF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D69ED-5F1A-640E-2241-40D54B4F3DE3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94278-F637-32B0-DC35-AC9FC80F0605}"/>
              </a:ext>
            </a:extLst>
          </p:cNvPr>
          <p:cNvSpPr txBox="1"/>
          <p:nvPr/>
        </p:nvSpPr>
        <p:spPr>
          <a:xfrm>
            <a:off x="2579668" y="880809"/>
            <a:ext cx="42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PDF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저장 방식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ADA2037-B5E6-4F2B-2017-B1C5FBBFC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062" y="2477817"/>
            <a:ext cx="1390722" cy="139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AA9E6B58-E231-0607-92D3-18ABCFEE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735" y="2630797"/>
            <a:ext cx="1390722" cy="12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D2CB1A5-2970-D583-C4FE-1EBF1B7B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25" y="4225768"/>
            <a:ext cx="6482284" cy="15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2FD9E4-9C53-907D-D0EB-3238950CFB14}"/>
              </a:ext>
            </a:extLst>
          </p:cNvPr>
          <p:cNvCxnSpPr/>
          <p:nvPr/>
        </p:nvCxnSpPr>
        <p:spPr>
          <a:xfrm>
            <a:off x="5504926" y="3173178"/>
            <a:ext cx="110066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E1788E-4FF9-C0D6-AE5D-DFA1B231281F}"/>
              </a:ext>
            </a:extLst>
          </p:cNvPr>
          <p:cNvSpPr txBox="1"/>
          <p:nvPr/>
        </p:nvSpPr>
        <p:spPr>
          <a:xfrm>
            <a:off x="4836775" y="4194272"/>
            <a:ext cx="795868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찰칵</a:t>
            </a:r>
            <a:r>
              <a:rPr lang="en-US" altLang="ko-KR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dirty="0">
              <a:solidFill>
                <a:srgbClr val="00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93F65-B92D-99F7-8548-61F1DAD1DFBF}"/>
              </a:ext>
            </a:extLst>
          </p:cNvPr>
          <p:cNvSpPr txBox="1"/>
          <p:nvPr/>
        </p:nvSpPr>
        <p:spPr>
          <a:xfrm>
            <a:off x="7606337" y="4240437"/>
            <a:ext cx="2175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이미지 기반의 </a:t>
            </a:r>
            <a:r>
              <a:rPr lang="en-US" altLang="ko-KR" sz="12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PDF </a:t>
            </a:r>
            <a:r>
              <a:rPr lang="ko-KR" altLang="en-US" sz="12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</a:t>
            </a:r>
            <a:r>
              <a:rPr lang="en-US" altLang="ko-KR" sz="12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sz="1200" dirty="0">
              <a:solidFill>
                <a:srgbClr val="00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17643-0FB2-4AC4-69D3-4C4C1176FEEA}"/>
              </a:ext>
            </a:extLst>
          </p:cNvPr>
          <p:cNvSpPr txBox="1"/>
          <p:nvPr/>
        </p:nvSpPr>
        <p:spPr>
          <a:xfrm>
            <a:off x="3947564" y="1764304"/>
            <a:ext cx="429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바로 제출 가능한 이력서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9FF1B985-EC86-CAC3-230D-81FA30D14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56" y="2616079"/>
            <a:ext cx="804212" cy="114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578E7-1DB3-A403-B0FF-E5C84AB9063B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113F4-23A7-28A2-F4C3-87C528E3FF0D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15/30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10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DC67A-4A40-772F-09AA-0C30501D0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A099F5D3-4A7F-A693-676C-AB3437D1E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4E1866-9181-6429-EC57-1BA9014C3047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893B3D-68E3-69A3-BB5A-B8A9F13F8E23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E39847-A115-BFA5-4FEC-F71CEB375D4A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A8A24-490B-BC74-3A2C-D072BC259F3D}"/>
              </a:ext>
            </a:extLst>
          </p:cNvPr>
          <p:cNvSpPr txBox="1"/>
          <p:nvPr/>
        </p:nvSpPr>
        <p:spPr>
          <a:xfrm>
            <a:off x="2579668" y="880809"/>
            <a:ext cx="42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PDF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저장 방식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313ABE6-EB8A-04DA-CA89-EDCEEF49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595" y="2477817"/>
            <a:ext cx="1390722" cy="139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AD1DC933-DDEA-33CE-D87B-F2B79038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68" y="2630797"/>
            <a:ext cx="1390722" cy="12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3712478-8952-73A9-3D22-63637ECA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58" y="4225768"/>
            <a:ext cx="6482284" cy="15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F9575AA-28F7-215F-4083-C4674E0859EB}"/>
              </a:ext>
            </a:extLst>
          </p:cNvPr>
          <p:cNvCxnSpPr/>
          <p:nvPr/>
        </p:nvCxnSpPr>
        <p:spPr>
          <a:xfrm>
            <a:off x="3083459" y="3173178"/>
            <a:ext cx="110066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C3C7B3-D8AC-725B-395F-6504B2F3F489}"/>
              </a:ext>
            </a:extLst>
          </p:cNvPr>
          <p:cNvSpPr txBox="1"/>
          <p:nvPr/>
        </p:nvSpPr>
        <p:spPr>
          <a:xfrm>
            <a:off x="2415308" y="4194272"/>
            <a:ext cx="795868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찰칵</a:t>
            </a:r>
            <a:r>
              <a:rPr lang="en-US" altLang="ko-KR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dirty="0">
              <a:solidFill>
                <a:srgbClr val="00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DCC0A-1EC0-EF38-8048-28C912660921}"/>
              </a:ext>
            </a:extLst>
          </p:cNvPr>
          <p:cNvSpPr txBox="1"/>
          <p:nvPr/>
        </p:nvSpPr>
        <p:spPr>
          <a:xfrm>
            <a:off x="5184870" y="4240437"/>
            <a:ext cx="2175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이미지 기반의 </a:t>
            </a:r>
            <a:r>
              <a:rPr lang="en-US" altLang="ko-KR" sz="12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PDF </a:t>
            </a:r>
            <a:r>
              <a:rPr lang="ko-KR" altLang="en-US" sz="12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</a:t>
            </a:r>
            <a:r>
              <a:rPr lang="en-US" altLang="ko-KR" sz="12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sz="1200" dirty="0">
              <a:solidFill>
                <a:srgbClr val="00F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4B618-34FF-086D-064F-4B1334F0B595}"/>
              </a:ext>
            </a:extLst>
          </p:cNvPr>
          <p:cNvSpPr txBox="1"/>
          <p:nvPr/>
        </p:nvSpPr>
        <p:spPr>
          <a:xfrm>
            <a:off x="1458364" y="1764304"/>
            <a:ext cx="42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바로 제출 가능한 이력서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2A525-C9EC-6001-B37F-FF99A0275DB2}"/>
              </a:ext>
            </a:extLst>
          </p:cNvPr>
          <p:cNvSpPr/>
          <p:nvPr/>
        </p:nvSpPr>
        <p:spPr>
          <a:xfrm>
            <a:off x="8026400" y="0"/>
            <a:ext cx="4165600" cy="6858000"/>
          </a:xfrm>
          <a:prstGeom prst="rect">
            <a:avLst/>
          </a:prstGeom>
          <a:solidFill>
            <a:srgbClr val="1B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BFDDDDC9-A8FB-1D6F-7AAF-0A545C1D1728}"/>
              </a:ext>
            </a:extLst>
          </p:cNvPr>
          <p:cNvSpPr/>
          <p:nvPr/>
        </p:nvSpPr>
        <p:spPr>
          <a:xfrm rot="5400000">
            <a:off x="7995620" y="2215269"/>
            <a:ext cx="446308" cy="3847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490E42D3-3BA9-A456-3B66-BFB5211EBC38}"/>
              </a:ext>
            </a:extLst>
          </p:cNvPr>
          <p:cNvSpPr/>
          <p:nvPr/>
        </p:nvSpPr>
        <p:spPr>
          <a:xfrm rot="5400000">
            <a:off x="7995620" y="4816298"/>
            <a:ext cx="446308" cy="3847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C0E16552-D7C0-95C1-F6E4-7719D7D0D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264" y="409092"/>
            <a:ext cx="3693214" cy="121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>
            <a:extLst>
              <a:ext uri="{FF2B5EF4-FFF2-40B4-BE49-F238E27FC236}">
                <a16:creationId xmlns:a16="http://schemas.microsoft.com/office/drawing/2014/main" id="{0BA5FC4E-4D8F-8C39-C36B-C5C699D6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455" y="2772076"/>
            <a:ext cx="3162820" cy="155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F11F5996-0CB4-EA69-DE31-D7574D013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082" y="5495289"/>
            <a:ext cx="2723577" cy="45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B8875C-9F0A-62CE-2E35-F9AE8597CBE6}"/>
              </a:ext>
            </a:extLst>
          </p:cNvPr>
          <p:cNvSpPr txBox="1"/>
          <p:nvPr/>
        </p:nvSpPr>
        <p:spPr>
          <a:xfrm>
            <a:off x="8508458" y="1643107"/>
            <a:ext cx="327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616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페이지 구분이 없어 내용이 잘림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D054AC-557E-E8AC-B810-4CC2D40242E0}"/>
              </a:ext>
            </a:extLst>
          </p:cNvPr>
          <p:cNvSpPr txBox="1"/>
          <p:nvPr/>
        </p:nvSpPr>
        <p:spPr>
          <a:xfrm>
            <a:off x="8968932" y="4357560"/>
            <a:ext cx="2478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616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이미지가 잘려 나옴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CF4DE-CA29-75A6-0278-7BF08E70268D}"/>
              </a:ext>
            </a:extLst>
          </p:cNvPr>
          <p:cNvSpPr txBox="1"/>
          <p:nvPr/>
        </p:nvSpPr>
        <p:spPr>
          <a:xfrm>
            <a:off x="8711205" y="6002351"/>
            <a:ext cx="2868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616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텍스트 선택 및 링크 클릭 불가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62FBF7-1484-A032-6B1F-F660B40CAD5E}"/>
              </a:ext>
            </a:extLst>
          </p:cNvPr>
          <p:cNvSpPr/>
          <p:nvPr/>
        </p:nvSpPr>
        <p:spPr>
          <a:xfrm>
            <a:off x="365658" y="1626174"/>
            <a:ext cx="7148524" cy="4410043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19CFB62A-33DE-084A-3E73-BC9883C6FE36}"/>
              </a:ext>
            </a:extLst>
          </p:cNvPr>
          <p:cNvSpPr/>
          <p:nvPr/>
        </p:nvSpPr>
        <p:spPr>
          <a:xfrm>
            <a:off x="329901" y="486370"/>
            <a:ext cx="6689649" cy="6689649"/>
          </a:xfrm>
          <a:prstGeom prst="mathMultiply">
            <a:avLst>
              <a:gd name="adj1" fmla="val 55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22" name="Picture 10">
            <a:extLst>
              <a:ext uri="{FF2B5EF4-FFF2-40B4-BE49-F238E27FC236}">
                <a16:creationId xmlns:a16="http://schemas.microsoft.com/office/drawing/2014/main" id="{AFE4734D-2F6F-6289-B31D-A0CE029B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5336">
            <a:off x="10469061" y="5633822"/>
            <a:ext cx="316180" cy="40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&quot;허용 안 됨&quot; 기호 23">
            <a:extLst>
              <a:ext uri="{FF2B5EF4-FFF2-40B4-BE49-F238E27FC236}">
                <a16:creationId xmlns:a16="http://schemas.microsoft.com/office/drawing/2014/main" id="{AB779762-34EC-0589-0BC4-2B0CC935C1C2}"/>
              </a:ext>
            </a:extLst>
          </p:cNvPr>
          <p:cNvSpPr/>
          <p:nvPr/>
        </p:nvSpPr>
        <p:spPr>
          <a:xfrm rot="15300000">
            <a:off x="10421288" y="5599454"/>
            <a:ext cx="469502" cy="469502"/>
          </a:xfrm>
          <a:prstGeom prst="noSmoking">
            <a:avLst>
              <a:gd name="adj" fmla="val 63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D4ACDF5-9014-1AB2-5CEF-C8A966301C13}"/>
              </a:ext>
            </a:extLst>
          </p:cNvPr>
          <p:cNvCxnSpPr>
            <a:cxnSpLocks/>
          </p:cNvCxnSpPr>
          <p:nvPr/>
        </p:nvCxnSpPr>
        <p:spPr>
          <a:xfrm flipV="1">
            <a:off x="10381230" y="3429000"/>
            <a:ext cx="337570" cy="192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F00C408-8309-FAAB-E609-E4DC771D0DB1}"/>
              </a:ext>
            </a:extLst>
          </p:cNvPr>
          <p:cNvCxnSpPr>
            <a:cxnSpLocks/>
          </p:cNvCxnSpPr>
          <p:nvPr/>
        </p:nvCxnSpPr>
        <p:spPr>
          <a:xfrm flipV="1">
            <a:off x="8170888" y="1074628"/>
            <a:ext cx="337570" cy="192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728610-4AD0-8E7D-A965-619EEF6E7E8D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16/30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177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CA86-F698-8082-31D4-5631E04C2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C8EBF973-2E83-60B9-C6C5-0194916C5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741D1-1AFA-F4C0-4C9B-0A8E3E4000F2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AC62BA-D39C-314A-AF31-72A7BD7282B5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D6448-E105-EA3C-CDDC-F6620F0FA143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6AC05A-7524-1CE7-1DC1-4AD8D825CDCC}"/>
              </a:ext>
            </a:extLst>
          </p:cNvPr>
          <p:cNvSpPr/>
          <p:nvPr/>
        </p:nvSpPr>
        <p:spPr>
          <a:xfrm>
            <a:off x="8026400" y="0"/>
            <a:ext cx="4165600" cy="6858000"/>
          </a:xfrm>
          <a:prstGeom prst="rect">
            <a:avLst/>
          </a:prstGeom>
          <a:solidFill>
            <a:srgbClr val="1B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E3C977D-7290-312B-9D03-75431BE0E8A6}"/>
              </a:ext>
            </a:extLst>
          </p:cNvPr>
          <p:cNvSpPr/>
          <p:nvPr/>
        </p:nvSpPr>
        <p:spPr>
          <a:xfrm rot="5400000">
            <a:off x="7995620" y="2215269"/>
            <a:ext cx="446308" cy="3847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E0AAEC49-D566-85FD-2A87-D4DF0539701E}"/>
              </a:ext>
            </a:extLst>
          </p:cNvPr>
          <p:cNvSpPr/>
          <p:nvPr/>
        </p:nvSpPr>
        <p:spPr>
          <a:xfrm rot="5400000">
            <a:off x="7995620" y="4816298"/>
            <a:ext cx="446308" cy="3847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41D4DCE7-39DB-8801-FA0C-FF22C2057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644" y="2841559"/>
            <a:ext cx="3473112" cy="146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0CF4AE2A-885B-8E3A-0788-5D93FD27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770" y="2746340"/>
            <a:ext cx="1739644" cy="15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D7E7B4DC-EF39-8D21-72F2-58627411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17" y="5438255"/>
            <a:ext cx="3245165" cy="5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7BA159E5-191C-ABE5-8B81-CAE78777A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43" y="375009"/>
            <a:ext cx="3805207" cy="125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6C912E-6A5A-218D-3425-40E4A26920F6}"/>
              </a:ext>
            </a:extLst>
          </p:cNvPr>
          <p:cNvSpPr txBox="1"/>
          <p:nvPr/>
        </p:nvSpPr>
        <p:spPr>
          <a:xfrm>
            <a:off x="8508458" y="1660040"/>
            <a:ext cx="327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페이지 구분 </a:t>
            </a:r>
            <a:r>
              <a:rPr lang="en-US" altLang="ko-KR" sz="1600" dirty="0">
                <a:solidFill>
                  <a:srgbClr val="00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600" dirty="0">
                <a:solidFill>
                  <a:srgbClr val="00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여백 </a:t>
            </a:r>
            <a:r>
              <a:rPr lang="en-US" altLang="ko-KR" sz="1600" dirty="0">
                <a:solidFill>
                  <a:srgbClr val="00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32px)</a:t>
            </a:r>
            <a:endParaRPr lang="ko-KR" altLang="en-US" sz="1600" dirty="0">
              <a:solidFill>
                <a:srgbClr val="00FF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0A1BAD-9073-D624-1C75-404C6F20ADFA}"/>
              </a:ext>
            </a:extLst>
          </p:cNvPr>
          <p:cNvSpPr txBox="1"/>
          <p:nvPr/>
        </p:nvSpPr>
        <p:spPr>
          <a:xfrm>
            <a:off x="1851742" y="2151081"/>
            <a:ext cx="429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@react-pdf/renderer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891CF3-2DFC-EDD9-B27E-DDB58FB5FE9F}"/>
              </a:ext>
            </a:extLst>
          </p:cNvPr>
          <p:cNvSpPr txBox="1"/>
          <p:nvPr/>
        </p:nvSpPr>
        <p:spPr>
          <a:xfrm>
            <a:off x="1349737" y="4502238"/>
            <a:ext cx="157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장점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6380BF-EFD1-31DB-DE1E-D2B0175A996D}"/>
              </a:ext>
            </a:extLst>
          </p:cNvPr>
          <p:cNvSpPr txBox="1"/>
          <p:nvPr/>
        </p:nvSpPr>
        <p:spPr>
          <a:xfrm>
            <a:off x="4860270" y="4502238"/>
            <a:ext cx="149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1893E3-1B34-7845-B900-0F1A68EBFB2E}"/>
              </a:ext>
            </a:extLst>
          </p:cNvPr>
          <p:cNvSpPr txBox="1"/>
          <p:nvPr/>
        </p:nvSpPr>
        <p:spPr>
          <a:xfrm>
            <a:off x="8493589" y="4332961"/>
            <a:ext cx="327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이미지가 잘리는 문제 해결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A8CC28-41B8-3CF2-A636-C779B676CCAE}"/>
              </a:ext>
            </a:extLst>
          </p:cNvPr>
          <p:cNvSpPr txBox="1"/>
          <p:nvPr/>
        </p:nvSpPr>
        <p:spPr>
          <a:xfrm>
            <a:off x="8571642" y="5995403"/>
            <a:ext cx="3274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텍스트 기반의 </a:t>
            </a:r>
            <a:r>
              <a:rPr lang="en-US" altLang="ko-KR" sz="1600" dirty="0">
                <a:solidFill>
                  <a:srgbClr val="00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PDF (</a:t>
            </a:r>
            <a:r>
              <a:rPr lang="ko-KR" altLang="en-US" sz="1600" dirty="0">
                <a:solidFill>
                  <a:srgbClr val="00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링크 클릭 </a:t>
            </a:r>
            <a:r>
              <a:rPr lang="en-US" altLang="ko-KR" sz="1600" dirty="0">
                <a:solidFill>
                  <a:srgbClr val="00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O)</a:t>
            </a:r>
            <a:endParaRPr lang="ko-KR" altLang="en-US" sz="1600" dirty="0">
              <a:solidFill>
                <a:srgbClr val="00FF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3" name="Picture 10">
            <a:extLst>
              <a:ext uri="{FF2B5EF4-FFF2-40B4-BE49-F238E27FC236}">
                <a16:creationId xmlns:a16="http://schemas.microsoft.com/office/drawing/2014/main" id="{E5EBA84A-9042-4110-1FE8-AE1BAF49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5336">
            <a:off x="10469061" y="5633822"/>
            <a:ext cx="316180" cy="40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원형: 비어 있음 43">
            <a:extLst>
              <a:ext uri="{FF2B5EF4-FFF2-40B4-BE49-F238E27FC236}">
                <a16:creationId xmlns:a16="http://schemas.microsoft.com/office/drawing/2014/main" id="{BB4887D8-D7C3-E60C-E44C-CF1DB387B9AE}"/>
              </a:ext>
            </a:extLst>
          </p:cNvPr>
          <p:cNvSpPr/>
          <p:nvPr/>
        </p:nvSpPr>
        <p:spPr>
          <a:xfrm>
            <a:off x="10381230" y="5542260"/>
            <a:ext cx="525321" cy="525321"/>
          </a:xfrm>
          <a:prstGeom prst="donut">
            <a:avLst>
              <a:gd name="adj" fmla="val 7083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0644021-7AC4-7409-2335-78844B616863}"/>
              </a:ext>
            </a:extLst>
          </p:cNvPr>
          <p:cNvCxnSpPr>
            <a:cxnSpLocks/>
          </p:cNvCxnSpPr>
          <p:nvPr/>
        </p:nvCxnSpPr>
        <p:spPr>
          <a:xfrm>
            <a:off x="9194800" y="809625"/>
            <a:ext cx="0" cy="255850"/>
          </a:xfrm>
          <a:prstGeom prst="straightConnector1">
            <a:avLst/>
          </a:prstGeom>
          <a:ln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5B7B4791-41E1-6115-E73E-C52D20D4561D}"/>
              </a:ext>
            </a:extLst>
          </p:cNvPr>
          <p:cNvSpPr/>
          <p:nvPr/>
        </p:nvSpPr>
        <p:spPr>
          <a:xfrm>
            <a:off x="10442559" y="2841559"/>
            <a:ext cx="251669" cy="251669"/>
          </a:xfrm>
          <a:prstGeom prst="donut">
            <a:avLst>
              <a:gd name="adj" fmla="val 7083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F6EFD7-4C7D-1E3F-7EAB-5D5438E19880}"/>
              </a:ext>
            </a:extLst>
          </p:cNvPr>
          <p:cNvSpPr txBox="1"/>
          <p:nvPr/>
        </p:nvSpPr>
        <p:spPr>
          <a:xfrm>
            <a:off x="554585" y="1346771"/>
            <a:ext cx="523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더 요구사항에 맞는 라이브러리를 찾아보자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D9D855-E30F-D3EF-458A-762BBC349E32}"/>
              </a:ext>
            </a:extLst>
          </p:cNvPr>
          <p:cNvSpPr txBox="1"/>
          <p:nvPr/>
        </p:nvSpPr>
        <p:spPr>
          <a:xfrm>
            <a:off x="2579668" y="880809"/>
            <a:ext cx="42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PDF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저장 방식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5EB1AA-90C6-8A03-926B-A97FCBBF1477}"/>
              </a:ext>
            </a:extLst>
          </p:cNvPr>
          <p:cNvSpPr txBox="1"/>
          <p:nvPr/>
        </p:nvSpPr>
        <p:spPr>
          <a:xfrm>
            <a:off x="554585" y="5008672"/>
            <a:ext cx="3294403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텍스트 기반의 </a:t>
            </a:r>
            <a:r>
              <a:rPr lang="en-US" altLang="ko-KR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PDF </a:t>
            </a:r>
            <a:r>
              <a:rPr lang="ko-KR" altLang="en-US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저장 가능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8A60EA-56B3-61B1-E1A2-A6C2CD69646C}"/>
              </a:ext>
            </a:extLst>
          </p:cNvPr>
          <p:cNvSpPr txBox="1"/>
          <p:nvPr/>
        </p:nvSpPr>
        <p:spPr>
          <a:xfrm>
            <a:off x="554585" y="5409834"/>
            <a:ext cx="3294403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자유롭게 스타일링 가능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47AF42-642F-25A3-37EE-485230F7721F}"/>
              </a:ext>
            </a:extLst>
          </p:cNvPr>
          <p:cNvSpPr txBox="1"/>
          <p:nvPr/>
        </p:nvSpPr>
        <p:spPr>
          <a:xfrm>
            <a:off x="4270990" y="5008673"/>
            <a:ext cx="266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라이브러리 의존성 증가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A46F1E-9E09-17C3-B4DA-111E3709C827}"/>
              </a:ext>
            </a:extLst>
          </p:cNvPr>
          <p:cNvSpPr txBox="1"/>
          <p:nvPr/>
        </p:nvSpPr>
        <p:spPr>
          <a:xfrm>
            <a:off x="4659200" y="5409834"/>
            <a:ext cx="1892312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 복잡성 증가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B722AA-C3EE-0500-9D55-A62F55325FEE}"/>
              </a:ext>
            </a:extLst>
          </p:cNvPr>
          <p:cNvSpPr txBox="1"/>
          <p:nvPr/>
        </p:nvSpPr>
        <p:spPr>
          <a:xfrm>
            <a:off x="4741645" y="5773818"/>
            <a:ext cx="1727421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이중 작업 부담</a:t>
            </a:r>
          </a:p>
        </p:txBody>
      </p:sp>
      <p:sp>
        <p:nvSpPr>
          <p:cNvPr id="59" name="화살표: 갈매기형 수장 58">
            <a:extLst>
              <a:ext uri="{FF2B5EF4-FFF2-40B4-BE49-F238E27FC236}">
                <a16:creationId xmlns:a16="http://schemas.microsoft.com/office/drawing/2014/main" id="{112ED320-CC49-DCF9-7FD4-77BB6ADF4273}"/>
              </a:ext>
            </a:extLst>
          </p:cNvPr>
          <p:cNvSpPr/>
          <p:nvPr/>
        </p:nvSpPr>
        <p:spPr>
          <a:xfrm>
            <a:off x="3576982" y="4713717"/>
            <a:ext cx="702378" cy="1091203"/>
          </a:xfrm>
          <a:prstGeom prst="chevron">
            <a:avLst>
              <a:gd name="adj" fmla="val 713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282E84-C787-E9F8-3B8A-324C249F8FBA}"/>
              </a:ext>
            </a:extLst>
          </p:cNvPr>
          <p:cNvSpPr txBox="1"/>
          <p:nvPr/>
        </p:nvSpPr>
        <p:spPr>
          <a:xfrm>
            <a:off x="4741645" y="6133903"/>
            <a:ext cx="1727421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…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2E1B9-C226-200B-B3ED-E9831F55C3CE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17/30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21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25CA-97A6-E561-0505-E220EC345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C2731758-032D-922A-3640-E9A377753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CC591F-F907-E836-2782-C4E3C75C1D63}"/>
              </a:ext>
            </a:extLst>
          </p:cNvPr>
          <p:cNvSpPr txBox="1"/>
          <p:nvPr/>
        </p:nvSpPr>
        <p:spPr>
          <a:xfrm>
            <a:off x="1141206" y="880809"/>
            <a:ext cx="288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D1D058-E871-CA69-89B1-B3050ADB4CB6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58D59F-CF60-6B70-95B6-43E69AF16D26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9FEA6-6296-C52D-7842-18F64546D3C4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10A196-A12E-DB47-D1A6-375918C04AED}"/>
              </a:ext>
            </a:extLst>
          </p:cNvPr>
          <p:cNvSpPr txBox="1"/>
          <p:nvPr/>
        </p:nvSpPr>
        <p:spPr>
          <a:xfrm>
            <a:off x="4403656" y="2041455"/>
            <a:ext cx="3384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AI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A08BF-A9BA-A4BD-7521-E9C8E902CA4E}"/>
              </a:ext>
            </a:extLst>
          </p:cNvPr>
          <p:cNvSpPr txBox="1"/>
          <p:nvPr/>
        </p:nvSpPr>
        <p:spPr>
          <a:xfrm>
            <a:off x="1772768" y="3709875"/>
            <a:ext cx="3133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정형화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C97C4-BA4E-A39C-5D3C-815B8C1ECD33}"/>
              </a:ext>
            </a:extLst>
          </p:cNvPr>
          <p:cNvSpPr txBox="1"/>
          <p:nvPr/>
        </p:nvSpPr>
        <p:spPr>
          <a:xfrm>
            <a:off x="6655319" y="3709875"/>
            <a:ext cx="421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퀄리티 향상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CC599-E439-65BB-D9B1-00256694965A}"/>
              </a:ext>
            </a:extLst>
          </p:cNvPr>
          <p:cNvSpPr txBox="1"/>
          <p:nvPr/>
        </p:nvSpPr>
        <p:spPr>
          <a:xfrm>
            <a:off x="1647135" y="4233095"/>
            <a:ext cx="3384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Resume Formatting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2CC6F-7DEE-153D-820A-104CA94E4553}"/>
              </a:ext>
            </a:extLst>
          </p:cNvPr>
          <p:cNvSpPr txBox="1"/>
          <p:nvPr/>
        </p:nvSpPr>
        <p:spPr>
          <a:xfrm>
            <a:off x="7411014" y="4233095"/>
            <a:ext cx="2701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Quality Enhancement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F736-A75F-7C70-9D1D-CF4FACFB00E9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18/30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61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F08281C0-5D56-A4AE-0A57-CC77EDE8D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D39EED-6930-69A5-159D-7A4E6E900D5E}"/>
              </a:ext>
            </a:extLst>
          </p:cNvPr>
          <p:cNvSpPr txBox="1"/>
          <p:nvPr/>
        </p:nvSpPr>
        <p:spPr>
          <a:xfrm>
            <a:off x="458009" y="1229943"/>
            <a:ext cx="237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6527C-7004-9715-522C-06939C5A788F}"/>
              </a:ext>
            </a:extLst>
          </p:cNvPr>
          <p:cNvSpPr txBox="1"/>
          <p:nvPr/>
        </p:nvSpPr>
        <p:spPr>
          <a:xfrm>
            <a:off x="8921919" y="1229943"/>
            <a:ext cx="237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361509-B9D2-9A07-E570-A1384E86352C}"/>
              </a:ext>
            </a:extLst>
          </p:cNvPr>
          <p:cNvCxnSpPr/>
          <p:nvPr/>
        </p:nvCxnSpPr>
        <p:spPr>
          <a:xfrm>
            <a:off x="7676228" y="1229943"/>
            <a:ext cx="0" cy="46388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EEAA44-69EA-F1B6-8AD1-B58D88CEAE4D}"/>
              </a:ext>
            </a:extLst>
          </p:cNvPr>
          <p:cNvSpPr txBox="1"/>
          <p:nvPr/>
        </p:nvSpPr>
        <p:spPr>
          <a:xfrm>
            <a:off x="8335298" y="1229943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D281C-8AD0-A3E0-7F9C-4436DD4BB3B9}"/>
              </a:ext>
            </a:extLst>
          </p:cNvPr>
          <p:cNvSpPr txBox="1"/>
          <p:nvPr/>
        </p:nvSpPr>
        <p:spPr>
          <a:xfrm>
            <a:off x="8921919" y="2180365"/>
            <a:ext cx="269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팀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구성 및 역할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F7F2F-1301-397B-39D3-90A5068CCD5B}"/>
              </a:ext>
            </a:extLst>
          </p:cNvPr>
          <p:cNvSpPr txBox="1"/>
          <p:nvPr/>
        </p:nvSpPr>
        <p:spPr>
          <a:xfrm>
            <a:off x="8335298" y="2180365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76BD0-E5EF-3204-DF1D-AA8560D488FF}"/>
              </a:ext>
            </a:extLst>
          </p:cNvPr>
          <p:cNvSpPr txBox="1"/>
          <p:nvPr/>
        </p:nvSpPr>
        <p:spPr>
          <a:xfrm>
            <a:off x="8921919" y="3130787"/>
            <a:ext cx="269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진행 프로세스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A0B9A-AF1D-BE5C-E960-3E29B3CBC174}"/>
              </a:ext>
            </a:extLst>
          </p:cNvPr>
          <p:cNvSpPr txBox="1"/>
          <p:nvPr/>
        </p:nvSpPr>
        <p:spPr>
          <a:xfrm>
            <a:off x="8335298" y="3130787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AE5F4-A954-546E-A261-2F1EB0A4B49F}"/>
              </a:ext>
            </a:extLst>
          </p:cNvPr>
          <p:cNvSpPr txBox="1"/>
          <p:nvPr/>
        </p:nvSpPr>
        <p:spPr>
          <a:xfrm>
            <a:off x="8921919" y="4081209"/>
            <a:ext cx="237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41A17-4374-6920-F31F-15FE9E3E2338}"/>
              </a:ext>
            </a:extLst>
          </p:cNvPr>
          <p:cNvSpPr txBox="1"/>
          <p:nvPr/>
        </p:nvSpPr>
        <p:spPr>
          <a:xfrm>
            <a:off x="8335298" y="40812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FADFF-105A-6160-A878-27015C632B5E}"/>
              </a:ext>
            </a:extLst>
          </p:cNvPr>
          <p:cNvSpPr txBox="1"/>
          <p:nvPr/>
        </p:nvSpPr>
        <p:spPr>
          <a:xfrm>
            <a:off x="8921919" y="5031631"/>
            <a:ext cx="237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자체 평가 및 보완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3DC86-F2D4-AB27-ABFA-8122FE4BC6E9}"/>
              </a:ext>
            </a:extLst>
          </p:cNvPr>
          <p:cNvSpPr txBox="1"/>
          <p:nvPr/>
        </p:nvSpPr>
        <p:spPr>
          <a:xfrm>
            <a:off x="8335298" y="5031631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05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837586-ACC4-0952-608D-3B01D59B2EC4}"/>
              </a:ext>
            </a:extLst>
          </p:cNvPr>
          <p:cNvSpPr txBox="1"/>
          <p:nvPr/>
        </p:nvSpPr>
        <p:spPr>
          <a:xfrm>
            <a:off x="11300478" y="6375521"/>
            <a:ext cx="733171" cy="307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D994A-F199-E7CE-05E2-5C8CC9FC7729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5B366-AF6C-D913-3C84-1E63DF5A2B64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1E9315-FD25-1D9B-0AAB-08BB9BA3B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2218112"/>
            <a:ext cx="7150471" cy="291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07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E4402-7F6C-B8E2-2E8C-7E886BAA5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그림 90">
            <a:extLst>
              <a:ext uri="{FF2B5EF4-FFF2-40B4-BE49-F238E27FC236}">
                <a16:creationId xmlns:a16="http://schemas.microsoft.com/office/drawing/2014/main" id="{5B04F355-F72D-1058-F491-905F7550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450" y="2824947"/>
            <a:ext cx="1854208" cy="2638412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F5FB8F4A-28BF-B4C6-4575-99DBD3830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7C7DF0-D84E-54F3-FEEC-90B027C9C450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36916-28DA-274A-EF80-0CD7008FA159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6B083-8060-33A3-1F14-E375614C1189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CAA97-B085-957D-5A7B-DF90961F856F}"/>
              </a:ext>
            </a:extLst>
          </p:cNvPr>
          <p:cNvSpPr txBox="1"/>
          <p:nvPr/>
        </p:nvSpPr>
        <p:spPr>
          <a:xfrm>
            <a:off x="2579668" y="880809"/>
            <a:ext cx="315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정형화를 위한 노력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711FC-131F-780F-89ED-C9546BD50453}"/>
              </a:ext>
            </a:extLst>
          </p:cNvPr>
          <p:cNvSpPr txBox="1"/>
          <p:nvPr/>
        </p:nvSpPr>
        <p:spPr>
          <a:xfrm>
            <a:off x="554585" y="1560529"/>
            <a:ext cx="582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[AI] “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항목 생성 방식의 수정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11DB9C-072F-B07B-C67B-AD0F7A8BFB4F}"/>
              </a:ext>
            </a:extLst>
          </p:cNvPr>
          <p:cNvSpPr txBox="1"/>
          <p:nvPr/>
        </p:nvSpPr>
        <p:spPr>
          <a:xfrm>
            <a:off x="5413130" y="2192738"/>
            <a:ext cx="134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방식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E89F08-09AE-6D40-3609-924481B7FF18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19/30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" name="Picture 2" descr="What is OpenAI? — the company behind ChatGPT">
            <a:extLst>
              <a:ext uri="{FF2B5EF4-FFF2-40B4-BE49-F238E27FC236}">
                <a16:creationId xmlns:a16="http://schemas.microsoft.com/office/drawing/2014/main" id="{D88743FC-5831-CD70-4732-43D57BA6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t="36557" r="24079" b="37874"/>
          <a:stretch/>
        </p:blipFill>
        <p:spPr bwMode="auto">
          <a:xfrm>
            <a:off x="3489199" y="3213215"/>
            <a:ext cx="826946" cy="2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F4C162-602D-B4A6-E7DD-2F48BCD01B0F}"/>
              </a:ext>
            </a:extLst>
          </p:cNvPr>
          <p:cNvSpPr/>
          <p:nvPr/>
        </p:nvSpPr>
        <p:spPr>
          <a:xfrm>
            <a:off x="1257852" y="3090153"/>
            <a:ext cx="2091648" cy="80481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64743F-A6BE-D88C-E96E-9371831DB5DF}"/>
              </a:ext>
            </a:extLst>
          </p:cNvPr>
          <p:cNvSpPr txBox="1"/>
          <p:nvPr/>
        </p:nvSpPr>
        <p:spPr>
          <a:xfrm>
            <a:off x="1482888" y="3307894"/>
            <a:ext cx="1641575" cy="36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Pull Request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81B9C13-DC5E-D59C-887A-7B03299261BC}"/>
              </a:ext>
            </a:extLst>
          </p:cNvPr>
          <p:cNvSpPr/>
          <p:nvPr/>
        </p:nvSpPr>
        <p:spPr>
          <a:xfrm>
            <a:off x="1257852" y="4024914"/>
            <a:ext cx="2091648" cy="80481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7E924-9860-ECEA-F71F-BBE2998F0811}"/>
              </a:ext>
            </a:extLst>
          </p:cNvPr>
          <p:cNvSpPr txBox="1"/>
          <p:nvPr/>
        </p:nvSpPr>
        <p:spPr>
          <a:xfrm>
            <a:off x="1482888" y="4242655"/>
            <a:ext cx="1641575" cy="36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Commit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8D55F60-B29B-CF88-8F0E-54F201E3AE3B}"/>
              </a:ext>
            </a:extLst>
          </p:cNvPr>
          <p:cNvSpPr/>
          <p:nvPr/>
        </p:nvSpPr>
        <p:spPr>
          <a:xfrm>
            <a:off x="1257852" y="5047470"/>
            <a:ext cx="2091648" cy="80481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6E3AE-4A06-641F-3A19-5D8DADFBCA86}"/>
              </a:ext>
            </a:extLst>
          </p:cNvPr>
          <p:cNvSpPr txBox="1"/>
          <p:nvPr/>
        </p:nvSpPr>
        <p:spPr>
          <a:xfrm>
            <a:off x="1482888" y="5265211"/>
            <a:ext cx="1641575" cy="36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Code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57CE2C4-8057-270F-07F4-AA762ACA896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49500" y="3492561"/>
            <a:ext cx="110634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What is OpenAI? — the company behind ChatGPT">
            <a:extLst>
              <a:ext uri="{FF2B5EF4-FFF2-40B4-BE49-F238E27FC236}">
                <a16:creationId xmlns:a16="http://schemas.microsoft.com/office/drawing/2014/main" id="{1FC84F07-DD64-4CDE-1833-8C897197F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t="36557" r="24079" b="37874"/>
          <a:stretch/>
        </p:blipFill>
        <p:spPr bwMode="auto">
          <a:xfrm>
            <a:off x="3489199" y="4132375"/>
            <a:ext cx="826946" cy="2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B58560-A6C7-B268-40A7-E0335C90E2C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49500" y="4427195"/>
            <a:ext cx="1106345" cy="1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E49F1D9-2841-A18F-19F1-8C1DE48EBF3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349500" y="5449878"/>
            <a:ext cx="110634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What is OpenAI? — the company behind ChatGPT">
            <a:extLst>
              <a:ext uri="{FF2B5EF4-FFF2-40B4-BE49-F238E27FC236}">
                <a16:creationId xmlns:a16="http://schemas.microsoft.com/office/drawing/2014/main" id="{4B9283EC-2C16-9B86-A63D-EA52C75C2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t="36557" r="24079" b="37874"/>
          <a:stretch/>
        </p:blipFill>
        <p:spPr bwMode="auto">
          <a:xfrm>
            <a:off x="3489199" y="5127054"/>
            <a:ext cx="826946" cy="2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D994BA96-D0F8-F775-4E88-6BB1B293E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9" b="17090"/>
          <a:stretch/>
        </p:blipFill>
        <p:spPr bwMode="auto">
          <a:xfrm>
            <a:off x="1353102" y="2935786"/>
            <a:ext cx="791129" cy="27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B91675E-C044-C7B7-9FC6-29F65F3AF89D}"/>
              </a:ext>
            </a:extLst>
          </p:cNvPr>
          <p:cNvSpPr/>
          <p:nvPr/>
        </p:nvSpPr>
        <p:spPr>
          <a:xfrm>
            <a:off x="1391202" y="3967538"/>
            <a:ext cx="610368" cy="1932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085ADF12-50F1-1ED3-1593-5D2235CB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31"/>
          <a:stretch/>
        </p:blipFill>
        <p:spPr bwMode="auto">
          <a:xfrm>
            <a:off x="1316355" y="3927831"/>
            <a:ext cx="294009" cy="27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9C44A24-EB88-774F-E113-61EDDEF5A1D4}"/>
              </a:ext>
            </a:extLst>
          </p:cNvPr>
          <p:cNvSpPr txBox="1"/>
          <p:nvPr/>
        </p:nvSpPr>
        <p:spPr>
          <a:xfrm>
            <a:off x="1463359" y="3894715"/>
            <a:ext cx="59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endParaRPr lang="ko-KR" altLang="en-US" sz="16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1056BDF-C33F-018A-BA33-F4D78E772556}"/>
              </a:ext>
            </a:extLst>
          </p:cNvPr>
          <p:cNvSpPr/>
          <p:nvPr/>
        </p:nvSpPr>
        <p:spPr>
          <a:xfrm>
            <a:off x="1391202" y="4966519"/>
            <a:ext cx="610368" cy="1932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8">
            <a:extLst>
              <a:ext uri="{FF2B5EF4-FFF2-40B4-BE49-F238E27FC236}">
                <a16:creationId xmlns:a16="http://schemas.microsoft.com/office/drawing/2014/main" id="{705BF0A2-2F80-AEA5-7D78-67B3D6D7F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31"/>
          <a:stretch/>
        </p:blipFill>
        <p:spPr bwMode="auto">
          <a:xfrm>
            <a:off x="1316355" y="4926812"/>
            <a:ext cx="294009" cy="27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85A46E0-BADE-B1F6-2BAB-769B2F10E7CB}"/>
              </a:ext>
            </a:extLst>
          </p:cNvPr>
          <p:cNvSpPr txBox="1"/>
          <p:nvPr/>
        </p:nvSpPr>
        <p:spPr>
          <a:xfrm>
            <a:off x="1463359" y="4893696"/>
            <a:ext cx="590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endParaRPr lang="ko-KR" altLang="en-US" sz="16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1070C41-CF61-5257-6F70-494A546F46D2}"/>
              </a:ext>
            </a:extLst>
          </p:cNvPr>
          <p:cNvSpPr/>
          <p:nvPr/>
        </p:nvSpPr>
        <p:spPr>
          <a:xfrm>
            <a:off x="4455844" y="3182843"/>
            <a:ext cx="1106345" cy="62395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B11F3C-99D6-6351-8CD0-30BDB4F6EE8D}"/>
              </a:ext>
            </a:extLst>
          </p:cNvPr>
          <p:cNvSpPr txBox="1"/>
          <p:nvPr/>
        </p:nvSpPr>
        <p:spPr>
          <a:xfrm>
            <a:off x="4595543" y="3307642"/>
            <a:ext cx="82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요약본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91DF2AB-D003-F74A-79D7-87171599107E}"/>
              </a:ext>
            </a:extLst>
          </p:cNvPr>
          <p:cNvSpPr/>
          <p:nvPr/>
        </p:nvSpPr>
        <p:spPr>
          <a:xfrm>
            <a:off x="4455844" y="4126138"/>
            <a:ext cx="1106345" cy="62395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828CE5-4D76-0E6F-2FD6-215D6F9ADE4E}"/>
              </a:ext>
            </a:extLst>
          </p:cNvPr>
          <p:cNvSpPr txBox="1"/>
          <p:nvPr/>
        </p:nvSpPr>
        <p:spPr>
          <a:xfrm>
            <a:off x="4595543" y="4250937"/>
            <a:ext cx="82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요약본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B84D324-7262-6DA4-EB24-4DFA3810C322}"/>
              </a:ext>
            </a:extLst>
          </p:cNvPr>
          <p:cNvSpPr/>
          <p:nvPr/>
        </p:nvSpPr>
        <p:spPr>
          <a:xfrm>
            <a:off x="4455844" y="5127054"/>
            <a:ext cx="1106345" cy="62395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E6015D-F6F6-B3C1-EC69-DCFC45863090}"/>
              </a:ext>
            </a:extLst>
          </p:cNvPr>
          <p:cNvSpPr txBox="1"/>
          <p:nvPr/>
        </p:nvSpPr>
        <p:spPr>
          <a:xfrm>
            <a:off x="4595543" y="5251853"/>
            <a:ext cx="82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요약본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E6815FF-ED22-72DC-DFA4-4E8BB4FA1D84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5562189" y="3494819"/>
            <a:ext cx="429072" cy="8373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889207-ED8B-10DF-E12E-A94103687D0C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5562189" y="4438114"/>
            <a:ext cx="448122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AFC44B8-7334-84E4-1D94-AD03798169AC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562189" y="4544104"/>
            <a:ext cx="429072" cy="8949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4E42C6AD-3EBC-91A1-AEBA-E11FF72F9C53}"/>
              </a:ext>
            </a:extLst>
          </p:cNvPr>
          <p:cNvSpPr/>
          <p:nvPr/>
        </p:nvSpPr>
        <p:spPr>
          <a:xfrm>
            <a:off x="7239061" y="3984520"/>
            <a:ext cx="780481" cy="80481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CAE4A4-B5A4-D58D-38A1-36D3DF57FB8A}"/>
              </a:ext>
            </a:extLst>
          </p:cNvPr>
          <p:cNvSpPr txBox="1"/>
          <p:nvPr/>
        </p:nvSpPr>
        <p:spPr>
          <a:xfrm>
            <a:off x="7236406" y="4192875"/>
            <a:ext cx="780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내용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CD8B168-01FD-52CE-2FFF-4E65A233B1A5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019542" y="4386928"/>
            <a:ext cx="643875" cy="3631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28D3D92A-97FF-7C9C-C841-6BB3482F027A}"/>
              </a:ext>
            </a:extLst>
          </p:cNvPr>
          <p:cNvSpPr/>
          <p:nvPr/>
        </p:nvSpPr>
        <p:spPr>
          <a:xfrm>
            <a:off x="8663417" y="4611735"/>
            <a:ext cx="799266" cy="8272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2F5EC89-A934-557F-6FA6-104A30144B38}"/>
              </a:ext>
            </a:extLst>
          </p:cNvPr>
          <p:cNvSpPr txBox="1"/>
          <p:nvPr/>
        </p:nvSpPr>
        <p:spPr>
          <a:xfrm>
            <a:off x="8018310" y="5520547"/>
            <a:ext cx="278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자유분방하게 쓰여진 내용들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2DC64D-4252-CAD1-71DD-2D1DB6D2DF4A}"/>
              </a:ext>
            </a:extLst>
          </p:cNvPr>
          <p:cNvSpPr txBox="1"/>
          <p:nvPr/>
        </p:nvSpPr>
        <p:spPr>
          <a:xfrm>
            <a:off x="8606802" y="6049150"/>
            <a:ext cx="171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낮은 퀄리티</a:t>
            </a:r>
          </a:p>
        </p:txBody>
      </p:sp>
      <p:pic>
        <p:nvPicPr>
          <p:cNvPr id="94" name="Picture 2" descr="What is OpenAI? — the company behind ChatGPT">
            <a:extLst>
              <a:ext uri="{FF2B5EF4-FFF2-40B4-BE49-F238E27FC236}">
                <a16:creationId xmlns:a16="http://schemas.microsoft.com/office/drawing/2014/main" id="{457EE8E8-B8C0-AF79-1DDD-FF405BA6B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t="36557" r="24079" b="37874"/>
          <a:stretch/>
        </p:blipFill>
        <p:spPr bwMode="auto">
          <a:xfrm>
            <a:off x="6092012" y="4313077"/>
            <a:ext cx="826946" cy="2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322BEB5-B379-78B6-7950-9E725EF5849E}"/>
              </a:ext>
            </a:extLst>
          </p:cNvPr>
          <p:cNvCxnSpPr>
            <a:cxnSpLocks/>
            <a:stCxn id="94" idx="3"/>
            <a:endCxn id="79" idx="1"/>
          </p:cNvCxnSpPr>
          <p:nvPr/>
        </p:nvCxnSpPr>
        <p:spPr>
          <a:xfrm>
            <a:off x="6918958" y="4423357"/>
            <a:ext cx="317448" cy="3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5772C2C2-DF64-C49F-2CBE-4AAA56DDB2F4}"/>
              </a:ext>
            </a:extLst>
          </p:cNvPr>
          <p:cNvSpPr txBox="1"/>
          <p:nvPr/>
        </p:nvSpPr>
        <p:spPr>
          <a:xfrm>
            <a:off x="7133343" y="3652381"/>
            <a:ext cx="100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type: str</a:t>
            </a:r>
            <a:endParaRPr lang="ko-KR" altLang="en-US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985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E051-F451-BBA9-BCC5-66F750AF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776ACA78-F98F-6BA6-06F0-E9C66E953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2C88C5-6DD2-7220-6561-C79BE0351141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61DFA5-1E5A-18CC-21B1-76FA171DE726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3A7BB-15AA-2C23-BF7E-2BF6FF51D60D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4B64B-097A-61E0-41E5-4DD7CF5D9F8E}"/>
              </a:ext>
            </a:extLst>
          </p:cNvPr>
          <p:cNvSpPr txBox="1"/>
          <p:nvPr/>
        </p:nvSpPr>
        <p:spPr>
          <a:xfrm>
            <a:off x="2579668" y="880809"/>
            <a:ext cx="274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정형화를 위한 노력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D3218-5F25-5989-EB42-C70C3CF1FEDC}"/>
              </a:ext>
            </a:extLst>
          </p:cNvPr>
          <p:cNvSpPr txBox="1"/>
          <p:nvPr/>
        </p:nvSpPr>
        <p:spPr>
          <a:xfrm>
            <a:off x="554585" y="1560529"/>
            <a:ext cx="582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[AI] “</a:t>
            </a:r>
            <a:r>
              <a:rPr lang="ko-KR" altLang="en-US" sz="2400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항목 생성 방식의 수정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32BAC2-6AB1-BA0A-56DA-52677A218EA7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B97CD-E876-C5C8-5E69-35C53642D2AC}"/>
              </a:ext>
            </a:extLst>
          </p:cNvPr>
          <p:cNvSpPr txBox="1"/>
          <p:nvPr/>
        </p:nvSpPr>
        <p:spPr>
          <a:xfrm>
            <a:off x="664343" y="2414322"/>
            <a:ext cx="1661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수정된 방식</a:t>
            </a:r>
          </a:p>
        </p:txBody>
      </p:sp>
      <p:pic>
        <p:nvPicPr>
          <p:cNvPr id="62" name="Picture 5">
            <a:extLst>
              <a:ext uri="{FF2B5EF4-FFF2-40B4-BE49-F238E27FC236}">
                <a16:creationId xmlns:a16="http://schemas.microsoft.com/office/drawing/2014/main" id="{07723133-4220-0B8A-C4AA-C324A7D76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161" y="3278101"/>
            <a:ext cx="1539069" cy="21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EEB167B-17BB-FC94-4BCF-74B6B78578C5}"/>
              </a:ext>
            </a:extLst>
          </p:cNvPr>
          <p:cNvSpPr/>
          <p:nvPr/>
        </p:nvSpPr>
        <p:spPr>
          <a:xfrm>
            <a:off x="3574973" y="4004331"/>
            <a:ext cx="637264" cy="61085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0250BE9-3A08-3039-FDD4-74FDA656F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852" y="2954975"/>
            <a:ext cx="1405553" cy="1076594"/>
          </a:xfrm>
          <a:prstGeom prst="roundRect">
            <a:avLst/>
          </a:prstGeom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F2D0C49-4D44-DBE4-09BD-FDADDF66A0C7}"/>
              </a:ext>
            </a:extLst>
          </p:cNvPr>
          <p:cNvSpPr/>
          <p:nvPr/>
        </p:nvSpPr>
        <p:spPr>
          <a:xfrm>
            <a:off x="4839141" y="3542666"/>
            <a:ext cx="955487" cy="46166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CBE8CC-D5F9-30BA-2F2B-26556B9BD370}"/>
              </a:ext>
            </a:extLst>
          </p:cNvPr>
          <p:cNvSpPr txBox="1"/>
          <p:nvPr/>
        </p:nvSpPr>
        <p:spPr>
          <a:xfrm>
            <a:off x="3594218" y="4171257"/>
            <a:ext cx="59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요약본</a:t>
            </a:r>
          </a:p>
        </p:txBody>
      </p:sp>
      <p:pic>
        <p:nvPicPr>
          <p:cNvPr id="68" name="Picture 2" descr="What is OpenAI? — the company behind ChatGPT">
            <a:extLst>
              <a:ext uri="{FF2B5EF4-FFF2-40B4-BE49-F238E27FC236}">
                <a16:creationId xmlns:a16="http://schemas.microsoft.com/office/drawing/2014/main" id="{FCB083B0-9A3F-D07C-D2AA-6B76D1D86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t="36557" r="24079" b="37874"/>
          <a:stretch/>
        </p:blipFill>
        <p:spPr bwMode="auto">
          <a:xfrm>
            <a:off x="2505589" y="4199478"/>
            <a:ext cx="826946" cy="2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EE6E7DC-06EE-C7D5-EABF-3CCFA7279C06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3332535" y="4309758"/>
            <a:ext cx="22233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B472CFE-90DC-B0B5-7713-D098F6E768AF}"/>
              </a:ext>
            </a:extLst>
          </p:cNvPr>
          <p:cNvSpPr txBox="1"/>
          <p:nvPr/>
        </p:nvSpPr>
        <p:spPr>
          <a:xfrm>
            <a:off x="6251461" y="4577534"/>
            <a:ext cx="1771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응답을 지정한 형태로 </a:t>
            </a:r>
            <a:r>
              <a:rPr lang="ko-KR" altLang="en-US" sz="1200" dirty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강제</a:t>
            </a:r>
          </a:p>
        </p:txBody>
      </p:sp>
      <p:pic>
        <p:nvPicPr>
          <p:cNvPr id="71" name="Picture 2" descr="What is OpenAI? — the company behind ChatGPT">
            <a:extLst>
              <a:ext uri="{FF2B5EF4-FFF2-40B4-BE49-F238E27FC236}">
                <a16:creationId xmlns:a16="http://schemas.microsoft.com/office/drawing/2014/main" id="{FD9041DA-6EA7-227E-A9BC-24A22DB59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t="36557" r="24079" b="37874"/>
          <a:stretch/>
        </p:blipFill>
        <p:spPr bwMode="auto">
          <a:xfrm>
            <a:off x="6653444" y="4165947"/>
            <a:ext cx="934466" cy="24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9E47EFB-A1BF-6E50-1DED-D536C0DD09FB}"/>
              </a:ext>
            </a:extLst>
          </p:cNvPr>
          <p:cNvCxnSpPr>
            <a:cxnSpLocks/>
          </p:cNvCxnSpPr>
          <p:nvPr/>
        </p:nvCxnSpPr>
        <p:spPr>
          <a:xfrm flipV="1">
            <a:off x="4212237" y="3751116"/>
            <a:ext cx="626902" cy="2819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13C7F257-115C-746B-23A6-7F42D02C4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30" y="3606670"/>
            <a:ext cx="2378559" cy="1497612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61CACBD-4D54-DC1F-402A-5699D6D346B0}"/>
              </a:ext>
            </a:extLst>
          </p:cNvPr>
          <p:cNvCxnSpPr>
            <a:cxnSpLocks/>
            <a:stCxn id="63" idx="3"/>
            <a:endCxn id="85" idx="1"/>
          </p:cNvCxnSpPr>
          <p:nvPr/>
        </p:nvCxnSpPr>
        <p:spPr>
          <a:xfrm flipV="1">
            <a:off x="4212237" y="4309756"/>
            <a:ext cx="627041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D7E1B27-B96D-89F0-C950-5064A9829C69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4212237" y="4577196"/>
            <a:ext cx="626904" cy="2688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D12B9A6-FE8F-4844-FC42-0C9C8010CE13}"/>
              </a:ext>
            </a:extLst>
          </p:cNvPr>
          <p:cNvSpPr txBox="1"/>
          <p:nvPr/>
        </p:nvSpPr>
        <p:spPr>
          <a:xfrm>
            <a:off x="4947820" y="3641293"/>
            <a:ext cx="738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182A63C-F5C5-5B6F-F3BD-820E6A4DF9C0}"/>
              </a:ext>
            </a:extLst>
          </p:cNvPr>
          <p:cNvSpPr/>
          <p:nvPr/>
        </p:nvSpPr>
        <p:spPr>
          <a:xfrm>
            <a:off x="4839278" y="4078923"/>
            <a:ext cx="955487" cy="46166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8C3CACBD-F3E6-2801-2A8C-7DC885051A9E}"/>
              </a:ext>
            </a:extLst>
          </p:cNvPr>
          <p:cNvSpPr/>
          <p:nvPr/>
        </p:nvSpPr>
        <p:spPr>
          <a:xfrm>
            <a:off x="4839141" y="4615181"/>
            <a:ext cx="955487" cy="46166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90C5F63-52C3-578A-3468-75B517DBD48C}"/>
              </a:ext>
            </a:extLst>
          </p:cNvPr>
          <p:cNvCxnSpPr>
            <a:cxnSpLocks/>
          </p:cNvCxnSpPr>
          <p:nvPr/>
        </p:nvCxnSpPr>
        <p:spPr>
          <a:xfrm>
            <a:off x="5990193" y="4304551"/>
            <a:ext cx="317448" cy="3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EA5F22E-05F8-A97A-AD02-5ECDF6D1CA00}"/>
              </a:ext>
            </a:extLst>
          </p:cNvPr>
          <p:cNvSpPr txBox="1"/>
          <p:nvPr/>
        </p:nvSpPr>
        <p:spPr>
          <a:xfrm>
            <a:off x="4723699" y="5350139"/>
            <a:ext cx="108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 별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응답 형태 지정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579A7402-C1CB-D6C8-593F-B9B58B0E4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2592" r="31140" b="61849"/>
          <a:stretch/>
        </p:blipFill>
        <p:spPr>
          <a:xfrm>
            <a:off x="8423881" y="3641293"/>
            <a:ext cx="847792" cy="1367484"/>
          </a:xfrm>
          <a:prstGeom prst="round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0B1250C-B50F-EC80-7058-257D8E727919}"/>
              </a:ext>
            </a:extLst>
          </p:cNvPr>
          <p:cNvCxnSpPr>
            <a:cxnSpLocks/>
          </p:cNvCxnSpPr>
          <p:nvPr/>
        </p:nvCxnSpPr>
        <p:spPr>
          <a:xfrm>
            <a:off x="7955625" y="4304551"/>
            <a:ext cx="35335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050CDD1-2644-1A9C-A636-F2627ABEC081}"/>
              </a:ext>
            </a:extLst>
          </p:cNvPr>
          <p:cNvSpPr txBox="1"/>
          <p:nvPr/>
        </p:nvSpPr>
        <p:spPr>
          <a:xfrm>
            <a:off x="10275449" y="5510168"/>
            <a:ext cx="117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각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key 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별로 지정된 위치에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embed</a:t>
            </a:r>
            <a:endParaRPr lang="ko-KR" altLang="en-US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50B39DB-86F3-61AA-AEDE-110F5F7ABF96}"/>
              </a:ext>
            </a:extLst>
          </p:cNvPr>
          <p:cNvSpPr txBox="1"/>
          <p:nvPr/>
        </p:nvSpPr>
        <p:spPr>
          <a:xfrm>
            <a:off x="5734647" y="2677976"/>
            <a:ext cx="2805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ChatGPT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response_format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옵션</a:t>
            </a: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91D42143-DBE7-8616-E982-F09A2B08CA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78" y="3472073"/>
            <a:ext cx="395486" cy="395486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BAC4B856-82E8-8235-7288-A6B7232679BB}"/>
              </a:ext>
            </a:extLst>
          </p:cNvPr>
          <p:cNvSpPr/>
          <p:nvPr/>
        </p:nvSpPr>
        <p:spPr>
          <a:xfrm>
            <a:off x="4659571" y="2405284"/>
            <a:ext cx="4731985" cy="3668133"/>
          </a:xfrm>
          <a:prstGeom prst="roundRect">
            <a:avLst>
              <a:gd name="adj" fmla="val 774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84F647-1E79-1A5E-9E4E-8EEF108067B4}"/>
              </a:ext>
            </a:extLst>
          </p:cNvPr>
          <p:cNvCxnSpPr>
            <a:cxnSpLocks/>
          </p:cNvCxnSpPr>
          <p:nvPr/>
        </p:nvCxnSpPr>
        <p:spPr>
          <a:xfrm>
            <a:off x="9391556" y="4415183"/>
            <a:ext cx="35335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3DCB959A-8ED7-71C3-600A-EA6E62E03020}"/>
              </a:ext>
            </a:extLst>
          </p:cNvPr>
          <p:cNvCxnSpPr>
            <a:cxnSpLocks/>
          </p:cNvCxnSpPr>
          <p:nvPr/>
        </p:nvCxnSpPr>
        <p:spPr>
          <a:xfrm>
            <a:off x="9973335" y="4415183"/>
            <a:ext cx="389865" cy="1254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8F2BF98-9A03-4AF8-C562-68BEB4B73C8A}"/>
              </a:ext>
            </a:extLst>
          </p:cNvPr>
          <p:cNvCxnSpPr>
            <a:cxnSpLocks/>
          </p:cNvCxnSpPr>
          <p:nvPr/>
        </p:nvCxnSpPr>
        <p:spPr>
          <a:xfrm>
            <a:off x="9872149" y="4489776"/>
            <a:ext cx="491051" cy="2218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554B1B8-2599-9A55-BD8B-4728704E2268}"/>
              </a:ext>
            </a:extLst>
          </p:cNvPr>
          <p:cNvCxnSpPr>
            <a:cxnSpLocks/>
          </p:cNvCxnSpPr>
          <p:nvPr/>
        </p:nvCxnSpPr>
        <p:spPr>
          <a:xfrm>
            <a:off x="9862118" y="4624184"/>
            <a:ext cx="501082" cy="3845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6BC5189-4FA3-133F-D740-FA1E14D84E1A}"/>
              </a:ext>
            </a:extLst>
          </p:cNvPr>
          <p:cNvSpPr txBox="1"/>
          <p:nvPr/>
        </p:nvSpPr>
        <p:spPr>
          <a:xfrm>
            <a:off x="8345941" y="5039497"/>
            <a:ext cx="100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type: </a:t>
            </a:r>
            <a:r>
              <a:rPr lang="en-US" altLang="ko-KR" sz="12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Dict</a:t>
            </a:r>
            <a:endParaRPr lang="ko-KR" altLang="en-US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D4C0461-8279-0D83-7ECF-7DB6A3A15403}"/>
              </a:ext>
            </a:extLst>
          </p:cNvPr>
          <p:cNvSpPr txBox="1"/>
          <p:nvPr/>
        </p:nvSpPr>
        <p:spPr>
          <a:xfrm>
            <a:off x="4930770" y="4180690"/>
            <a:ext cx="738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2F0A47-6FB6-6657-C3BE-54BBDD377157}"/>
              </a:ext>
            </a:extLst>
          </p:cNvPr>
          <p:cNvSpPr txBox="1"/>
          <p:nvPr/>
        </p:nvSpPr>
        <p:spPr>
          <a:xfrm>
            <a:off x="4913720" y="4720087"/>
            <a:ext cx="738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  <a:r>
              <a:rPr lang="en-US" altLang="ko-KR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41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66D9-9819-E2BB-A4B2-39445FB0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C09E9A80-9079-93EB-41A3-582E905F0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E1A627-1752-43EB-368B-BC3AB96FDC2E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D28BE4-42C0-D905-E094-CD8F9414A54A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E46445-2797-E64F-57D8-DC89BF52DC74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31266-6030-2491-6315-F78FE2FF3173}"/>
              </a:ext>
            </a:extLst>
          </p:cNvPr>
          <p:cNvSpPr txBox="1"/>
          <p:nvPr/>
        </p:nvSpPr>
        <p:spPr>
          <a:xfrm>
            <a:off x="2579668" y="880809"/>
            <a:ext cx="241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퀄리티 향상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F2A4C-44A2-7D80-6844-5D1975BA1A1A}"/>
              </a:ext>
            </a:extLst>
          </p:cNvPr>
          <p:cNvSpPr txBox="1"/>
          <p:nvPr/>
        </p:nvSpPr>
        <p:spPr>
          <a:xfrm>
            <a:off x="554585" y="1560529"/>
            <a:ext cx="582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[AI] “</a:t>
            </a:r>
            <a:r>
              <a:rPr lang="ko-KR" altLang="en-US" sz="2400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“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항목 생성 방식의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59DBBE-EAC0-B364-2C94-7AE00EBAD55C}"/>
              </a:ext>
            </a:extLst>
          </p:cNvPr>
          <p:cNvSpPr/>
          <p:nvPr/>
        </p:nvSpPr>
        <p:spPr>
          <a:xfrm>
            <a:off x="8023017" y="25732"/>
            <a:ext cx="4165600" cy="6858000"/>
          </a:xfrm>
          <a:prstGeom prst="rect">
            <a:avLst/>
          </a:prstGeom>
          <a:solidFill>
            <a:srgbClr val="1B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0A530165-D157-9697-3F8D-2D99260F9F55}"/>
              </a:ext>
            </a:extLst>
          </p:cNvPr>
          <p:cNvSpPr/>
          <p:nvPr/>
        </p:nvSpPr>
        <p:spPr>
          <a:xfrm rot="5400000">
            <a:off x="7984987" y="3236626"/>
            <a:ext cx="446308" cy="3847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509D55-9E36-FDCB-0174-281B24A46240}"/>
              </a:ext>
            </a:extLst>
          </p:cNvPr>
          <p:cNvSpPr txBox="1"/>
          <p:nvPr/>
        </p:nvSpPr>
        <p:spPr>
          <a:xfrm>
            <a:off x="2077458" y="2321471"/>
            <a:ext cx="3803547" cy="37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강조 포인트에 따라 설정된 템플릿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316DDCE-FECB-57F8-F2EB-19D3FE1C4502}"/>
              </a:ext>
            </a:extLst>
          </p:cNvPr>
          <p:cNvSpPr/>
          <p:nvPr/>
        </p:nvSpPr>
        <p:spPr>
          <a:xfrm>
            <a:off x="554585" y="2892790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37F8C9-3E7B-A733-CF56-06F7EDE200B2}"/>
              </a:ext>
            </a:extLst>
          </p:cNvPr>
          <p:cNvSpPr/>
          <p:nvPr/>
        </p:nvSpPr>
        <p:spPr>
          <a:xfrm>
            <a:off x="2966691" y="2892790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11BEAA-8E79-6A53-62E3-4066543DF033}"/>
              </a:ext>
            </a:extLst>
          </p:cNvPr>
          <p:cNvSpPr/>
          <p:nvPr/>
        </p:nvSpPr>
        <p:spPr>
          <a:xfrm>
            <a:off x="5378797" y="2903706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78343E-6FA2-8DBE-6304-3A25DC35B959}"/>
              </a:ext>
            </a:extLst>
          </p:cNvPr>
          <p:cNvSpPr txBox="1"/>
          <p:nvPr/>
        </p:nvSpPr>
        <p:spPr>
          <a:xfrm>
            <a:off x="709047" y="5301425"/>
            <a:ext cx="172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BASIC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7CD088-B492-17BE-BDDE-997C07DE9905}"/>
              </a:ext>
            </a:extLst>
          </p:cNvPr>
          <p:cNvSpPr txBox="1"/>
          <p:nvPr/>
        </p:nvSpPr>
        <p:spPr>
          <a:xfrm>
            <a:off x="3117990" y="5309448"/>
            <a:ext cx="172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STAR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7EB536-92EA-6291-0A3C-37A8B4B0BA27}"/>
              </a:ext>
            </a:extLst>
          </p:cNvPr>
          <p:cNvSpPr txBox="1"/>
          <p:nvPr/>
        </p:nvSpPr>
        <p:spPr>
          <a:xfrm>
            <a:off x="5370673" y="5317471"/>
            <a:ext cx="202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GITFOLIO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175753-E209-76A3-D02E-CC11379235E2}"/>
              </a:ext>
            </a:extLst>
          </p:cNvPr>
          <p:cNvSpPr txBox="1"/>
          <p:nvPr/>
        </p:nvSpPr>
        <p:spPr>
          <a:xfrm>
            <a:off x="5326260" y="5691497"/>
            <a:ext cx="211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문제 해결 과정에서 탐구적이고 실험적인 접근 방식을 강조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8BD7F-6AFC-16B4-ECEA-1DFBBD3D30FE}"/>
              </a:ext>
            </a:extLst>
          </p:cNvPr>
          <p:cNvSpPr txBox="1"/>
          <p:nvPr/>
        </p:nvSpPr>
        <p:spPr>
          <a:xfrm>
            <a:off x="2830620" y="5691497"/>
            <a:ext cx="230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상황과 맥락을 고려하여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체계적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이고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논리적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 접근 방식을 강조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E6E228-4A6C-C85A-BD72-307220095779}"/>
              </a:ext>
            </a:extLst>
          </p:cNvPr>
          <p:cNvSpPr txBox="1"/>
          <p:nvPr/>
        </p:nvSpPr>
        <p:spPr>
          <a:xfrm>
            <a:off x="335350" y="5691497"/>
            <a:ext cx="2463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가장 기본적인 내용으로 구성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06EB7-E8CA-4BE1-20AF-001058C2A249}"/>
              </a:ext>
            </a:extLst>
          </p:cNvPr>
          <p:cNvSpPr txBox="1"/>
          <p:nvPr/>
        </p:nvSpPr>
        <p:spPr>
          <a:xfrm>
            <a:off x="8418117" y="4674869"/>
            <a:ext cx="355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퍼실리테이터</a:t>
            </a:r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님들과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카카오 멘토님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의견을 종합하여 프롬프트 구성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973723-3D1C-565E-371A-1799051805AE}"/>
              </a:ext>
            </a:extLst>
          </p:cNvPr>
          <p:cNvSpPr txBox="1"/>
          <p:nvPr/>
        </p:nvSpPr>
        <p:spPr>
          <a:xfrm>
            <a:off x="8584303" y="1606695"/>
            <a:ext cx="326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내용의 </a:t>
            </a:r>
            <a:r>
              <a:rPr lang="ko-KR" altLang="en-US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신뢰성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</a:t>
            </a:r>
            <a:r>
              <a:rPr lang="ko-KR" altLang="en-US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퀄리티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AD7D8AC-86C9-B80A-F360-9EC984C25B3D}"/>
              </a:ext>
            </a:extLst>
          </p:cNvPr>
          <p:cNvCxnSpPr>
            <a:cxnSpLocks/>
          </p:cNvCxnSpPr>
          <p:nvPr/>
        </p:nvCxnSpPr>
        <p:spPr>
          <a:xfrm>
            <a:off x="10196623" y="2696061"/>
            <a:ext cx="0" cy="130229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3F19AF9-AF6A-601A-F01C-FA65DF2F6D2A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21/30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A851285-B9F7-1992-EC91-5B62B84C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58" y="2892790"/>
            <a:ext cx="1656334" cy="232997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D00C65E-D949-B6D7-180E-6EC36EE60A0F}"/>
              </a:ext>
            </a:extLst>
          </p:cNvPr>
          <p:cNvSpPr/>
          <p:nvPr/>
        </p:nvSpPr>
        <p:spPr>
          <a:xfrm>
            <a:off x="554585" y="2890931"/>
            <a:ext cx="2025083" cy="23408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54160C-8E73-C853-98AD-3389178160DA}"/>
              </a:ext>
            </a:extLst>
          </p:cNvPr>
          <p:cNvSpPr txBox="1"/>
          <p:nvPr/>
        </p:nvSpPr>
        <p:spPr>
          <a:xfrm>
            <a:off x="762188" y="3968578"/>
            <a:ext cx="1609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40F9FCC1-302E-5981-8699-BD25A60FE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 r="2530"/>
          <a:stretch/>
        </p:blipFill>
        <p:spPr bwMode="auto">
          <a:xfrm>
            <a:off x="3024797" y="2890931"/>
            <a:ext cx="1879711" cy="23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7101F5-DC2E-1B57-586B-CE0AA5307CF9}"/>
              </a:ext>
            </a:extLst>
          </p:cNvPr>
          <p:cNvSpPr/>
          <p:nvPr/>
        </p:nvSpPr>
        <p:spPr>
          <a:xfrm>
            <a:off x="2966689" y="2903706"/>
            <a:ext cx="2025083" cy="231534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9C373-004F-A923-D7B3-7C2E7BCACF74}"/>
              </a:ext>
            </a:extLst>
          </p:cNvPr>
          <p:cNvSpPr txBox="1"/>
          <p:nvPr/>
        </p:nvSpPr>
        <p:spPr>
          <a:xfrm>
            <a:off x="3174295" y="3520904"/>
            <a:ext cx="1609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Situation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Task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Action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B97DBF4E-F50C-0080-4FCB-B19E10A78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60" y="2926163"/>
            <a:ext cx="1573043" cy="225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5EC10A-501C-952B-8D6D-7E08A1994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64" y="3039493"/>
            <a:ext cx="301482" cy="301482"/>
          </a:xfrm>
          <a:prstGeom prst="roundRect">
            <a:avLst>
              <a:gd name="adj" fmla="val 7289"/>
            </a:avLst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BE76A0-ABAB-F1DD-368A-83E544BE4908}"/>
              </a:ext>
            </a:extLst>
          </p:cNvPr>
          <p:cNvSpPr/>
          <p:nvPr/>
        </p:nvSpPr>
        <p:spPr>
          <a:xfrm>
            <a:off x="5370673" y="2916078"/>
            <a:ext cx="2025083" cy="231534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3FCD38-2340-E545-7952-9318DF1422F5}"/>
              </a:ext>
            </a:extLst>
          </p:cNvPr>
          <p:cNvSpPr txBox="1"/>
          <p:nvPr/>
        </p:nvSpPr>
        <p:spPr>
          <a:xfrm>
            <a:off x="5574624" y="3506912"/>
            <a:ext cx="1609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Problem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Hypothesis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Try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66193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D31B-5255-EED7-E9D7-DC9802198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930ECBF2-CCF3-3282-EDA5-350141B2B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2951C1-02AD-46BF-6425-3443B9E9C5E4}"/>
              </a:ext>
            </a:extLst>
          </p:cNvPr>
          <p:cNvSpPr txBox="1"/>
          <p:nvPr/>
        </p:nvSpPr>
        <p:spPr>
          <a:xfrm>
            <a:off x="1141206" y="880809"/>
            <a:ext cx="288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4B49F1-F7CB-C5A8-C29B-67579CD19671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F5F06F-6838-2C72-1ED6-B5195A450680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944D78-929B-F217-F215-4E73D76E199D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C1A2E-9A63-BDB4-E4E2-1CF66FD20606}"/>
              </a:ext>
            </a:extLst>
          </p:cNvPr>
          <p:cNvSpPr txBox="1"/>
          <p:nvPr/>
        </p:nvSpPr>
        <p:spPr>
          <a:xfrm>
            <a:off x="4403656" y="2041455"/>
            <a:ext cx="3384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클라우드의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53DCE-9479-2D3D-69B4-522FF1C1730C}"/>
              </a:ext>
            </a:extLst>
          </p:cNvPr>
          <p:cNvSpPr txBox="1"/>
          <p:nvPr/>
        </p:nvSpPr>
        <p:spPr>
          <a:xfrm>
            <a:off x="1898403" y="3709875"/>
            <a:ext cx="2882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75575-A58E-5D6C-2C60-38D6AA1140EA}"/>
              </a:ext>
            </a:extLst>
          </p:cNvPr>
          <p:cNvSpPr txBox="1"/>
          <p:nvPr/>
        </p:nvSpPr>
        <p:spPr>
          <a:xfrm>
            <a:off x="6655319" y="3709875"/>
            <a:ext cx="421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지속 가능성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F0B46-E95D-5D9E-D4CB-EED202AAC6E6}"/>
              </a:ext>
            </a:extLst>
          </p:cNvPr>
          <p:cNvSpPr txBox="1"/>
          <p:nvPr/>
        </p:nvSpPr>
        <p:spPr>
          <a:xfrm>
            <a:off x="1647135" y="4233095"/>
            <a:ext cx="3384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Resilience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0E5C3-3CBA-8F47-350D-386A402AC269}"/>
              </a:ext>
            </a:extLst>
          </p:cNvPr>
          <p:cNvSpPr txBox="1"/>
          <p:nvPr/>
        </p:nvSpPr>
        <p:spPr>
          <a:xfrm>
            <a:off x="7915442" y="4233095"/>
            <a:ext cx="1692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Sustainability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9A15F-5A57-C278-5F46-6AF916BC49B9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22/30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528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A87FA-D954-6CCE-141F-7768432AA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B96D0A2A-659B-8452-7234-CE1C22A89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7EBE61-A026-1045-726A-4FE8C3CEBA27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F7337-1F27-89BC-A8D3-5C23C823FF31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8D377-D5BE-1919-901E-8D3CFBE37317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A56CA-9688-9CB3-43FC-C7C0D292D369}"/>
              </a:ext>
            </a:extLst>
          </p:cNvPr>
          <p:cNvSpPr txBox="1"/>
          <p:nvPr/>
        </p:nvSpPr>
        <p:spPr>
          <a:xfrm>
            <a:off x="2579668" y="880809"/>
            <a:ext cx="42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내구성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9D3466-F198-2CF0-EBFE-B1CEE4C34BE0}"/>
              </a:ext>
            </a:extLst>
          </p:cNvPr>
          <p:cNvSpPr txBox="1"/>
          <p:nvPr/>
        </p:nvSpPr>
        <p:spPr>
          <a:xfrm>
            <a:off x="366153" y="1497842"/>
            <a:ext cx="2586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아키텍처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1DA2A-41E0-BE4A-F8D9-3A3CB6A165C1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35D51-4D7C-8C69-EFF9-D93DA63F5D0E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23/30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54DC26E-FA9A-B3A8-0CE0-9B1281A66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72" y="1642014"/>
            <a:ext cx="8429035" cy="4691943"/>
          </a:xfrm>
          <a:prstGeom prst="roundRect">
            <a:avLst>
              <a:gd name="adj" fmla="val 76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430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9B671-38D6-8BFF-19D4-5FC4545BC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42DE3E58-2238-FE0B-5CEE-B7F8FCF99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29E98B-220A-96EE-1C9F-C32E8D78CC65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6FCE4-7946-F019-B2E5-33EB831715A8}"/>
              </a:ext>
            </a:extLst>
          </p:cNvPr>
          <p:cNvSpPr txBox="1"/>
          <p:nvPr/>
        </p:nvSpPr>
        <p:spPr>
          <a:xfrm>
            <a:off x="2656100" y="837787"/>
            <a:ext cx="488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Docker-compose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Wingdings" panose="05000000000000000000" pitchFamily="2" charset="2"/>
              </a:rPr>
              <a:t> Kubernetes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F5715-7DDC-927B-9310-61A68AC329A5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E0676-9F8C-7C31-C20B-916D8023A27F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24/30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CBB80-2C79-CCD7-73E0-DB61CE57A56D}"/>
              </a:ext>
            </a:extLst>
          </p:cNvPr>
          <p:cNvSpPr txBox="1"/>
          <p:nvPr/>
        </p:nvSpPr>
        <p:spPr>
          <a:xfrm>
            <a:off x="1141205" y="880809"/>
            <a:ext cx="219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804B0-1435-682B-9527-A36B209B107A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5A5CE1C-4F4A-8535-5C52-C5CE1370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563" y="1977273"/>
            <a:ext cx="4888160" cy="43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C25D488-7994-FF41-2AE6-BBCEABC4A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0554" b="3513"/>
          <a:stretch/>
        </p:blipFill>
        <p:spPr bwMode="auto">
          <a:xfrm>
            <a:off x="554585" y="1977273"/>
            <a:ext cx="5179595" cy="40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>
            <a:extLst>
              <a:ext uri="{FF2B5EF4-FFF2-40B4-BE49-F238E27FC236}">
                <a16:creationId xmlns:a16="http://schemas.microsoft.com/office/drawing/2014/main" id="{44AF079D-F16F-9703-D392-B64087C48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" r="14654"/>
          <a:stretch/>
        </p:blipFill>
        <p:spPr bwMode="auto">
          <a:xfrm>
            <a:off x="554585" y="2759758"/>
            <a:ext cx="5179595" cy="6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536D8853-1859-4820-989C-FDC068650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3" r="35414"/>
          <a:stretch/>
        </p:blipFill>
        <p:spPr bwMode="auto">
          <a:xfrm>
            <a:off x="554585" y="3768718"/>
            <a:ext cx="5179595" cy="7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>
            <a:extLst>
              <a:ext uri="{FF2B5EF4-FFF2-40B4-BE49-F238E27FC236}">
                <a16:creationId xmlns:a16="http://schemas.microsoft.com/office/drawing/2014/main" id="{758AAEF8-2E10-D5BB-9352-87BBA2E6C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4" r="42414" b="-1"/>
          <a:stretch/>
        </p:blipFill>
        <p:spPr bwMode="auto">
          <a:xfrm>
            <a:off x="554585" y="4934394"/>
            <a:ext cx="5179595" cy="3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1AAB2E72-45F7-BBAD-B99D-96F32115E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3" r="21960"/>
          <a:stretch/>
        </p:blipFill>
        <p:spPr bwMode="auto">
          <a:xfrm>
            <a:off x="554585" y="5601012"/>
            <a:ext cx="5179595" cy="57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C39BC-DD76-2A92-A109-802AB153935A}"/>
              </a:ext>
            </a:extLst>
          </p:cNvPr>
          <p:cNvSpPr txBox="1"/>
          <p:nvPr/>
        </p:nvSpPr>
        <p:spPr>
          <a:xfrm>
            <a:off x="1505412" y="1493356"/>
            <a:ext cx="2807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Docker-compose</a:t>
            </a:r>
            <a:endParaRPr lang="ko-KR" altLang="en-US" sz="2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3F223-00FB-B6CF-2204-83C734855F2C}"/>
              </a:ext>
            </a:extLst>
          </p:cNvPr>
          <p:cNvSpPr txBox="1"/>
          <p:nvPr/>
        </p:nvSpPr>
        <p:spPr>
          <a:xfrm>
            <a:off x="7993825" y="1493356"/>
            <a:ext cx="2807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Kubernetes Cluster</a:t>
            </a:r>
            <a:endParaRPr lang="ko-KR" altLang="en-US" sz="2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933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3657C-943F-785B-63BB-1D1006071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E970A8D-E213-6181-84DA-AE706E4A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64176"/>
            <a:ext cx="4648849" cy="195289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CBE456C-BE39-4C82-A307-8752ED7A0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4789ED-E5D2-688D-57BE-60D3FD051BFF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A9A5E-E00C-D223-7AB6-9E0E1B6DA8CD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7322FB-D80D-5A94-A2AE-D1D640962060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6178A-FE97-DC72-6436-CD9F6B59BD3D}"/>
              </a:ext>
            </a:extLst>
          </p:cNvPr>
          <p:cNvSpPr txBox="1"/>
          <p:nvPr/>
        </p:nvSpPr>
        <p:spPr>
          <a:xfrm>
            <a:off x="2579668" y="880809"/>
            <a:ext cx="42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지속 가능성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AE273-D6BF-FE51-EE70-7B1C9403FE19}"/>
              </a:ext>
            </a:extLst>
          </p:cNvPr>
          <p:cNvSpPr txBox="1"/>
          <p:nvPr/>
        </p:nvSpPr>
        <p:spPr>
          <a:xfrm>
            <a:off x="554585" y="1467710"/>
            <a:ext cx="554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MSA </a:t>
            </a:r>
            <a:r>
              <a:rPr lang="ko-KR" altLang="en-US" sz="2400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r>
              <a:rPr lang="ko-KR" altLang="en-US" sz="24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백엔드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빌드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 배포 시간 개선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8B1E20-FA63-9FD0-1974-C8A1BC70A1EE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54F128-6EE7-9334-D4C8-5B16B88C70A9}"/>
              </a:ext>
            </a:extLst>
          </p:cNvPr>
          <p:cNvSpPr txBox="1"/>
          <p:nvPr/>
        </p:nvSpPr>
        <p:spPr>
          <a:xfrm>
            <a:off x="11259879" y="6375521"/>
            <a:ext cx="773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25/30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FF0C7DE-0DAB-4B56-BF83-DB14B7D14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00"/>
          <a:stretch/>
        </p:blipFill>
        <p:spPr bwMode="auto">
          <a:xfrm>
            <a:off x="2391964" y="1938607"/>
            <a:ext cx="7194650" cy="130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6DE02960-FD26-7AF2-2D61-AF5AAF275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86" b="33003"/>
          <a:stretch/>
        </p:blipFill>
        <p:spPr bwMode="auto">
          <a:xfrm>
            <a:off x="2391964" y="3664176"/>
            <a:ext cx="3557015" cy="283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0F79D9-8937-4002-19B6-155D8EC807A4}"/>
              </a:ext>
            </a:extLst>
          </p:cNvPr>
          <p:cNvSpPr/>
          <p:nvPr/>
        </p:nvSpPr>
        <p:spPr>
          <a:xfrm>
            <a:off x="8508596" y="1944621"/>
            <a:ext cx="1088073" cy="311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175564-CFC7-3C12-D83D-95CB625691C4}"/>
              </a:ext>
            </a:extLst>
          </p:cNvPr>
          <p:cNvSpPr txBox="1"/>
          <p:nvPr/>
        </p:nvSpPr>
        <p:spPr>
          <a:xfrm>
            <a:off x="8552401" y="1938607"/>
            <a:ext cx="100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 </a:t>
            </a:r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</a:t>
            </a: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2282AA-5374-82F5-2F98-BD1AD096CF30}"/>
              </a:ext>
            </a:extLst>
          </p:cNvPr>
          <p:cNvSpPr/>
          <p:nvPr/>
        </p:nvSpPr>
        <p:spPr>
          <a:xfrm>
            <a:off x="4860905" y="3664176"/>
            <a:ext cx="1088073" cy="311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18ABAE-5B0F-A172-04A3-862031550AF4}"/>
              </a:ext>
            </a:extLst>
          </p:cNvPr>
          <p:cNvSpPr txBox="1"/>
          <p:nvPr/>
        </p:nvSpPr>
        <p:spPr>
          <a:xfrm>
            <a:off x="4904711" y="3650885"/>
            <a:ext cx="10004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 </a:t>
            </a:r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34</a:t>
            </a: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F602D0-3D88-3CFD-9E19-79056922B482}"/>
              </a:ext>
            </a:extLst>
          </p:cNvPr>
          <p:cNvSpPr/>
          <p:nvPr/>
        </p:nvSpPr>
        <p:spPr>
          <a:xfrm>
            <a:off x="9656776" y="3677467"/>
            <a:ext cx="1088073" cy="311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A89735-8D44-4D61-9F4E-C7E87E82A445}"/>
              </a:ext>
            </a:extLst>
          </p:cNvPr>
          <p:cNvSpPr txBox="1"/>
          <p:nvPr/>
        </p:nvSpPr>
        <p:spPr>
          <a:xfrm>
            <a:off x="9700582" y="3664176"/>
            <a:ext cx="10004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 </a:t>
            </a:r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26</a:t>
            </a: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 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39C84126-A8F3-8CDB-5C82-86695F6F4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2" t="44521" r="4000" b="46234"/>
          <a:stretch/>
        </p:blipFill>
        <p:spPr bwMode="auto">
          <a:xfrm>
            <a:off x="6095608" y="5167336"/>
            <a:ext cx="1662801" cy="43644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C980FA6-9C8A-9D09-816A-BDCA3E7E2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7496" y="2813821"/>
            <a:ext cx="1779118" cy="427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F897F114-4642-90F1-8BAB-593EAACC6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88517" r="87329" b="6546"/>
          <a:stretch/>
        </p:blipFill>
        <p:spPr bwMode="auto">
          <a:xfrm>
            <a:off x="2391964" y="6025686"/>
            <a:ext cx="1913336" cy="4722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5AF82D-9299-2E17-90F7-4C3A497000D7}"/>
              </a:ext>
            </a:extLst>
          </p:cNvPr>
          <p:cNvSpPr txBox="1"/>
          <p:nvPr/>
        </p:nvSpPr>
        <p:spPr>
          <a:xfrm>
            <a:off x="9775577" y="2452554"/>
            <a:ext cx="135676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단순 순차 빌드</a:t>
            </a:r>
            <a:endParaRPr lang="ko-KR" altLang="en-US" sz="16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088419-C7E6-9D49-E860-D3CC5F7A0F4F}"/>
              </a:ext>
            </a:extLst>
          </p:cNvPr>
          <p:cNvSpPr txBox="1"/>
          <p:nvPr/>
        </p:nvSpPr>
        <p:spPr>
          <a:xfrm>
            <a:off x="1035200" y="4805515"/>
            <a:ext cx="135676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Matrix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병렬 빌드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D60B5F-AEEE-CA4E-5AEC-C2FFB8870582}"/>
              </a:ext>
            </a:extLst>
          </p:cNvPr>
          <p:cNvSpPr txBox="1"/>
          <p:nvPr/>
        </p:nvSpPr>
        <p:spPr>
          <a:xfrm>
            <a:off x="6984105" y="5637956"/>
            <a:ext cx="304898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빌드 파이프라인 최적화 </a:t>
            </a:r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(+ECR)</a:t>
            </a:r>
            <a:endParaRPr lang="ko-KR" altLang="en-US" sz="16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020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20817-A009-7F2F-F5C4-FFE82CF8C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B470B266-CA87-E9C0-B022-8265AE497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780DE8-A9E1-3B9C-14EF-C32B9D45F064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AC2D2-380D-10E1-C57A-5AA8C51B3082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3DC3D4-BD04-213E-ABF2-5FCCDD51A28E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B5BE9-906D-C13E-F78E-9D2A6D1DA1B9}"/>
              </a:ext>
            </a:extLst>
          </p:cNvPr>
          <p:cNvSpPr txBox="1"/>
          <p:nvPr/>
        </p:nvSpPr>
        <p:spPr>
          <a:xfrm>
            <a:off x="2579668" y="880809"/>
            <a:ext cx="42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지속 가능성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C83387C-B48F-BE3A-4A0F-4DED1CAD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7" y="1929375"/>
            <a:ext cx="755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99AB4-34FB-ABEC-D93C-45E3429B6D8F}"/>
              </a:ext>
            </a:extLst>
          </p:cNvPr>
          <p:cNvSpPr txBox="1"/>
          <p:nvPr/>
        </p:nvSpPr>
        <p:spPr>
          <a:xfrm>
            <a:off x="554585" y="1467710"/>
            <a:ext cx="554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MSA </a:t>
            </a:r>
            <a:r>
              <a:rPr lang="ko-KR" altLang="en-US" sz="2400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r>
              <a:rPr lang="ko-KR" altLang="en-US" sz="24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백엔드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빌드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 배포 시간 개선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1A984-A409-87A2-53A5-7A5D941B3EDA}"/>
              </a:ext>
            </a:extLst>
          </p:cNvPr>
          <p:cNvSpPr txBox="1"/>
          <p:nvPr/>
        </p:nvSpPr>
        <p:spPr>
          <a:xfrm>
            <a:off x="3849427" y="5204752"/>
            <a:ext cx="175735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단순 순차 빌드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(+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도커허브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5E16C5-CB45-8768-8B49-A6F4144FD2D9}"/>
              </a:ext>
            </a:extLst>
          </p:cNvPr>
          <p:cNvSpPr txBox="1"/>
          <p:nvPr/>
        </p:nvSpPr>
        <p:spPr>
          <a:xfrm>
            <a:off x="6258194" y="5204752"/>
            <a:ext cx="175735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Matrix</a:t>
            </a:r>
          </a:p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병렬 빌드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B3CA28-DDBE-C055-7A86-3E22C7A6F2A1}"/>
              </a:ext>
            </a:extLst>
          </p:cNvPr>
          <p:cNvSpPr txBox="1"/>
          <p:nvPr/>
        </p:nvSpPr>
        <p:spPr>
          <a:xfrm>
            <a:off x="8666961" y="5188709"/>
            <a:ext cx="175735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빌드 파이프라인 최적화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(+ECR)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0BAA43-EEA6-A3C7-52B2-FB2A82A79414}"/>
              </a:ext>
            </a:extLst>
          </p:cNvPr>
          <p:cNvSpPr/>
          <p:nvPr/>
        </p:nvSpPr>
        <p:spPr>
          <a:xfrm>
            <a:off x="4904508" y="3214916"/>
            <a:ext cx="702273" cy="185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6919EC-9D5B-33BA-C474-1229E83C091F}"/>
              </a:ext>
            </a:extLst>
          </p:cNvPr>
          <p:cNvSpPr txBox="1"/>
          <p:nvPr/>
        </p:nvSpPr>
        <p:spPr>
          <a:xfrm>
            <a:off x="4728104" y="3124509"/>
            <a:ext cx="1240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22.5% </a:t>
            </a:r>
            <a:r>
              <a:rPr lang="ko-KR" altLang="en-US" sz="1600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E59617-C457-C8F4-504B-09E88239B314}"/>
              </a:ext>
            </a:extLst>
          </p:cNvPr>
          <p:cNvSpPr/>
          <p:nvPr/>
        </p:nvSpPr>
        <p:spPr>
          <a:xfrm>
            <a:off x="7136871" y="3694256"/>
            <a:ext cx="702273" cy="185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CE057-3F52-15D4-AE17-007CC0C75F9F}"/>
              </a:ext>
            </a:extLst>
          </p:cNvPr>
          <p:cNvSpPr txBox="1"/>
          <p:nvPr/>
        </p:nvSpPr>
        <p:spPr>
          <a:xfrm>
            <a:off x="7021801" y="3617684"/>
            <a:ext cx="1240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37.2% </a:t>
            </a:r>
            <a:r>
              <a:rPr lang="ko-KR" altLang="en-US" sz="1600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0D6BFC-094F-0700-AF1C-3EAB94D88EBB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DD6B8-CA07-A52E-F5DD-00FAF096A1A7}"/>
              </a:ext>
            </a:extLst>
          </p:cNvPr>
          <p:cNvSpPr txBox="1"/>
          <p:nvPr/>
        </p:nvSpPr>
        <p:spPr>
          <a:xfrm>
            <a:off x="11259879" y="6375521"/>
            <a:ext cx="773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26/30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F8B527-0164-4221-BA7E-2018E15ED1B6}"/>
              </a:ext>
            </a:extLst>
          </p:cNvPr>
          <p:cNvSpPr/>
          <p:nvPr/>
        </p:nvSpPr>
        <p:spPr>
          <a:xfrm>
            <a:off x="3849427" y="2753300"/>
            <a:ext cx="684473" cy="175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B2CFA-BAC3-6DCB-9600-789B38EBB2A4}"/>
              </a:ext>
            </a:extLst>
          </p:cNvPr>
          <p:cNvSpPr txBox="1"/>
          <p:nvPr/>
        </p:nvSpPr>
        <p:spPr>
          <a:xfrm>
            <a:off x="3630113" y="2622498"/>
            <a:ext cx="11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D0F3C7-B282-0753-7308-E540729758F4}"/>
              </a:ext>
            </a:extLst>
          </p:cNvPr>
          <p:cNvSpPr/>
          <p:nvPr/>
        </p:nvSpPr>
        <p:spPr>
          <a:xfrm>
            <a:off x="6252744" y="3214915"/>
            <a:ext cx="684473" cy="163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585F62-0B59-C4D7-803B-1519096BB555}"/>
              </a:ext>
            </a:extLst>
          </p:cNvPr>
          <p:cNvSpPr/>
          <p:nvPr/>
        </p:nvSpPr>
        <p:spPr>
          <a:xfrm>
            <a:off x="8666961" y="3784600"/>
            <a:ext cx="684473" cy="2071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25669-03CA-8624-2AD5-FDB644BF7296}"/>
              </a:ext>
            </a:extLst>
          </p:cNvPr>
          <p:cNvSpPr txBox="1"/>
          <p:nvPr/>
        </p:nvSpPr>
        <p:spPr>
          <a:xfrm>
            <a:off x="6013771" y="3059668"/>
            <a:ext cx="11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34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FFB277-81C9-5D38-6121-51C4035AC58E}"/>
              </a:ext>
            </a:extLst>
          </p:cNvPr>
          <p:cNvSpPr txBox="1"/>
          <p:nvPr/>
        </p:nvSpPr>
        <p:spPr>
          <a:xfrm>
            <a:off x="8399342" y="3685550"/>
            <a:ext cx="11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26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 </a:t>
            </a:r>
          </a:p>
        </p:txBody>
      </p:sp>
    </p:spTree>
    <p:extLst>
      <p:ext uri="{BB962C8B-B14F-4D97-AF65-F5344CB8AC3E}">
        <p14:creationId xmlns:p14="http://schemas.microsoft.com/office/powerpoint/2010/main" val="2858462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D4F97-D98D-B3D5-4D30-7BD0A3526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58C258E3-CC50-69B8-677E-732150424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4534EF-BBC8-BA0B-216D-DB502E9C9D61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5C98-289F-E0D1-6B39-5649E13AD030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703CF-E238-6B6E-089A-422F0D418E4A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33583-7CDE-B43D-B5DF-05CACDEF58B4}"/>
              </a:ext>
            </a:extLst>
          </p:cNvPr>
          <p:cNvSpPr txBox="1"/>
          <p:nvPr/>
        </p:nvSpPr>
        <p:spPr>
          <a:xfrm>
            <a:off x="2579668" y="880809"/>
            <a:ext cx="42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지속 가능성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191A3-63AA-FA36-2057-459780B6D180}"/>
              </a:ext>
            </a:extLst>
          </p:cNvPr>
          <p:cNvSpPr txBox="1"/>
          <p:nvPr/>
        </p:nvSpPr>
        <p:spPr>
          <a:xfrm>
            <a:off x="554585" y="1497842"/>
            <a:ext cx="554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Next.js Docker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이미지 최적화</a:t>
            </a:r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163665CF-B1B8-48C1-9F00-87D7A41AE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t="20683" r="6118" b="12499"/>
          <a:stretch/>
        </p:blipFill>
        <p:spPr bwMode="auto">
          <a:xfrm>
            <a:off x="2436302" y="2355231"/>
            <a:ext cx="7217871" cy="30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1914C26-2795-7BCC-8EB1-85BC2BB3B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28" y="4700328"/>
            <a:ext cx="1003736" cy="19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CA7D860-B6CC-4DE6-9CF3-649B632C4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23" y="5108785"/>
            <a:ext cx="1003736" cy="15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AB5D1-7065-91E7-8638-ED4A966D8763}"/>
              </a:ext>
            </a:extLst>
          </p:cNvPr>
          <p:cNvSpPr txBox="1"/>
          <p:nvPr/>
        </p:nvSpPr>
        <p:spPr>
          <a:xfrm>
            <a:off x="2939791" y="4650355"/>
            <a:ext cx="2217824" cy="523220"/>
          </a:xfrm>
          <a:prstGeom prst="rect">
            <a:avLst/>
          </a:prstGeom>
          <a:solidFill>
            <a:srgbClr val="212122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필수 패키지로만 이루어진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base image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변경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CB1C08C-4478-10ED-CD80-38BFD9328363}"/>
              </a:ext>
            </a:extLst>
          </p:cNvPr>
          <p:cNvCxnSpPr>
            <a:cxnSpLocks/>
          </p:cNvCxnSpPr>
          <p:nvPr/>
        </p:nvCxnSpPr>
        <p:spPr>
          <a:xfrm>
            <a:off x="3573588" y="5848645"/>
            <a:ext cx="55720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FFAC03-476A-5117-D3F4-D3E2C09C5D74}"/>
              </a:ext>
            </a:extLst>
          </p:cNvPr>
          <p:cNvSpPr txBox="1"/>
          <p:nvPr/>
        </p:nvSpPr>
        <p:spPr>
          <a:xfrm>
            <a:off x="5943421" y="2202031"/>
            <a:ext cx="38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Next.js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standalone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적용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D5119AA-B11E-E5FE-3534-496436DB46A3}"/>
              </a:ext>
            </a:extLst>
          </p:cNvPr>
          <p:cNvCxnSpPr>
            <a:cxnSpLocks/>
          </p:cNvCxnSpPr>
          <p:nvPr/>
        </p:nvCxnSpPr>
        <p:spPr>
          <a:xfrm flipH="1">
            <a:off x="4904508" y="3725333"/>
            <a:ext cx="607044" cy="9749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9344AF-F983-04F9-D68A-5208831B3DC7}"/>
              </a:ext>
            </a:extLst>
          </p:cNvPr>
          <p:cNvCxnSpPr>
            <a:cxnSpLocks/>
          </p:cNvCxnSpPr>
          <p:nvPr/>
        </p:nvCxnSpPr>
        <p:spPr>
          <a:xfrm flipV="1">
            <a:off x="7738533" y="2710314"/>
            <a:ext cx="330850" cy="5916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1561EF-0313-A044-4A6E-04C68228C0CA}"/>
              </a:ext>
            </a:extLst>
          </p:cNvPr>
          <p:cNvSpPr/>
          <p:nvPr/>
        </p:nvSpPr>
        <p:spPr>
          <a:xfrm>
            <a:off x="5036437" y="3302000"/>
            <a:ext cx="1059563" cy="293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9C6C08-CDDD-78F7-BC44-0A645B980C1B}"/>
              </a:ext>
            </a:extLst>
          </p:cNvPr>
          <p:cNvSpPr/>
          <p:nvPr/>
        </p:nvSpPr>
        <p:spPr>
          <a:xfrm>
            <a:off x="7421505" y="3331972"/>
            <a:ext cx="1059563" cy="293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BDCC9B-8633-7538-93AE-24FC27ED5180}"/>
              </a:ext>
            </a:extLst>
          </p:cNvPr>
          <p:cNvSpPr txBox="1"/>
          <p:nvPr/>
        </p:nvSpPr>
        <p:spPr>
          <a:xfrm>
            <a:off x="4759206" y="3168687"/>
            <a:ext cx="169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ighlight>
                  <a:srgbClr val="FFFF00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79.84% </a:t>
            </a:r>
            <a:r>
              <a:rPr lang="ko-KR" altLang="en-US" dirty="0">
                <a:highlight>
                  <a:srgbClr val="FFFF00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감소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A54A23-9443-13EA-CEDC-34C7152BE010}"/>
              </a:ext>
            </a:extLst>
          </p:cNvPr>
          <p:cNvSpPr txBox="1"/>
          <p:nvPr/>
        </p:nvSpPr>
        <p:spPr>
          <a:xfrm>
            <a:off x="7104606" y="3270534"/>
            <a:ext cx="169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ighlight>
                  <a:srgbClr val="FFFF00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81.83% </a:t>
            </a:r>
            <a:r>
              <a:rPr lang="ko-KR" altLang="en-US" dirty="0">
                <a:highlight>
                  <a:srgbClr val="FFFF00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감소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5CD65A-F2E6-3816-66D9-42C02CBF0E67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27D294-D499-3B58-644C-0D0ED7CB5A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527" r="41581"/>
          <a:stretch/>
        </p:blipFill>
        <p:spPr>
          <a:xfrm>
            <a:off x="9382860" y="810239"/>
            <a:ext cx="2559838" cy="24529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389424-2280-6F0C-CF41-2E9E1E8C92FE}"/>
              </a:ext>
            </a:extLst>
          </p:cNvPr>
          <p:cNvSpPr/>
          <p:nvPr/>
        </p:nvSpPr>
        <p:spPr>
          <a:xfrm>
            <a:off x="9507928" y="1728674"/>
            <a:ext cx="2179663" cy="15344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56824-D6EB-999F-E475-4698F7440258}"/>
              </a:ext>
            </a:extLst>
          </p:cNvPr>
          <p:cNvSpPr txBox="1"/>
          <p:nvPr/>
        </p:nvSpPr>
        <p:spPr>
          <a:xfrm>
            <a:off x="9288679" y="1250141"/>
            <a:ext cx="274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highlight>
                  <a:srgbClr val="FFFF00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경량화한 </a:t>
            </a:r>
            <a:r>
              <a:rPr lang="en-US" altLang="ko-KR" dirty="0">
                <a:highlight>
                  <a:srgbClr val="FFFF00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Next.js </a:t>
            </a:r>
            <a:r>
              <a:rPr lang="ko-KR" altLang="en-US" dirty="0">
                <a:highlight>
                  <a:srgbClr val="FFFF00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07EC1B-4926-2D37-DE06-12FECE5F792C}"/>
              </a:ext>
            </a:extLst>
          </p:cNvPr>
          <p:cNvSpPr txBox="1"/>
          <p:nvPr/>
        </p:nvSpPr>
        <p:spPr>
          <a:xfrm>
            <a:off x="2940659" y="2320092"/>
            <a:ext cx="1715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Node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base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F1C7CA-E5DE-840C-C6B9-410376EC7BE8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27/30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606C49-F1F9-468E-3C2D-AAED68F2AF62}"/>
              </a:ext>
            </a:extLst>
          </p:cNvPr>
          <p:cNvSpPr/>
          <p:nvPr/>
        </p:nvSpPr>
        <p:spPr>
          <a:xfrm>
            <a:off x="5023738" y="3631899"/>
            <a:ext cx="1193794" cy="187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CE44FE-B4FC-80D7-4756-8E3847758286}"/>
              </a:ext>
            </a:extLst>
          </p:cNvPr>
          <p:cNvSpPr/>
          <p:nvPr/>
        </p:nvSpPr>
        <p:spPr>
          <a:xfrm>
            <a:off x="7354389" y="3616258"/>
            <a:ext cx="1193794" cy="187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DB37219-3769-C059-3851-1E87AE7D6EE1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5023738" y="3725712"/>
            <a:ext cx="11937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5CA1DE9-F7B2-17C5-B8DD-80A941A9317D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7354389" y="3710071"/>
            <a:ext cx="1193794" cy="152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45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4542C-7308-C2BF-F1A6-D0E5F9E10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F6638861-029D-D737-9879-CA3788AF0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F5BAF2-D757-15CE-D183-223F76B16DA2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439CA-6037-AF73-90E1-2950BD2670E5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447E5-10B8-E3AF-C1FE-8CF050C2C2AE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9B402-0630-E0B7-937E-DB94BF660299}"/>
              </a:ext>
            </a:extLst>
          </p:cNvPr>
          <p:cNvSpPr txBox="1"/>
          <p:nvPr/>
        </p:nvSpPr>
        <p:spPr>
          <a:xfrm>
            <a:off x="2579668" y="880809"/>
            <a:ext cx="42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지속 가능성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67D24E93-739A-BBEF-BB1B-FF53BFE07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82" y="2712724"/>
            <a:ext cx="4385418" cy="146833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>
            <a:extLst>
              <a:ext uri="{FF2B5EF4-FFF2-40B4-BE49-F238E27FC236}">
                <a16:creationId xmlns:a16="http://schemas.microsoft.com/office/drawing/2014/main" id="{0118BE7B-53E2-D5E4-2ADD-F138FA655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15" y="2712724"/>
            <a:ext cx="4296871" cy="146833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C1AFAD3-B133-6371-B886-724F53D6D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188145"/>
              </p:ext>
            </p:extLst>
          </p:nvPr>
        </p:nvGraphicFramePr>
        <p:xfrm>
          <a:off x="4003857" y="4890424"/>
          <a:ext cx="418428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000">
                  <a:extLst>
                    <a:ext uri="{9D8B030D-6E8A-4147-A177-3AD203B41FA5}">
                      <a16:colId xmlns:a16="http://schemas.microsoft.com/office/drawing/2014/main" val="1329214705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2391960087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1606696206"/>
                    </a:ext>
                  </a:extLst>
                </a:gridCol>
              </a:tblGrid>
              <a:tr h="32426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Before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After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279433"/>
                  </a:ext>
                </a:extLst>
              </a:tr>
              <a:tr h="324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이미지 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2.65GB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99.5MB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650998"/>
                  </a:ext>
                </a:extLst>
              </a:tr>
              <a:tr h="324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배포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4m 59s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3m 2s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663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BC566FB-230E-C3A1-2A6E-9C6C7EBBC42D}"/>
              </a:ext>
            </a:extLst>
          </p:cNvPr>
          <p:cNvSpPr/>
          <p:nvPr/>
        </p:nvSpPr>
        <p:spPr>
          <a:xfrm>
            <a:off x="4386357" y="3520941"/>
            <a:ext cx="952677" cy="430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6E27A-FE7B-3286-2168-D07B69801A89}"/>
              </a:ext>
            </a:extLst>
          </p:cNvPr>
          <p:cNvSpPr/>
          <p:nvPr/>
        </p:nvSpPr>
        <p:spPr>
          <a:xfrm>
            <a:off x="9796909" y="3548534"/>
            <a:ext cx="829861" cy="402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162C0E-0A3A-5D13-8AD4-C87C3C24E22E}"/>
              </a:ext>
            </a:extLst>
          </p:cNvPr>
          <p:cNvCxnSpPr>
            <a:cxnSpLocks/>
            <a:stCxn id="23554" idx="3"/>
            <a:endCxn id="23555" idx="1"/>
          </p:cNvCxnSpPr>
          <p:nvPr/>
        </p:nvCxnSpPr>
        <p:spPr>
          <a:xfrm>
            <a:off x="5571200" y="3446891"/>
            <a:ext cx="88151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B0BEAA-5FC4-69D0-E132-BC2A66427953}"/>
              </a:ext>
            </a:extLst>
          </p:cNvPr>
          <p:cNvSpPr txBox="1"/>
          <p:nvPr/>
        </p:nvSpPr>
        <p:spPr>
          <a:xfrm>
            <a:off x="6876540" y="6125512"/>
            <a:ext cx="1676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EC2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 환경 기준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ED464A-E9AC-35DE-CC12-E7D2EFFB13FD}"/>
              </a:ext>
            </a:extLst>
          </p:cNvPr>
          <p:cNvSpPr txBox="1"/>
          <p:nvPr/>
        </p:nvSpPr>
        <p:spPr>
          <a:xfrm>
            <a:off x="554585" y="1497842"/>
            <a:ext cx="554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Next.js Docker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이미지 최적화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D7337D-E047-09FC-C82B-2952A8381900}"/>
              </a:ext>
            </a:extLst>
          </p:cNvPr>
          <p:cNvSpPr txBox="1"/>
          <p:nvPr/>
        </p:nvSpPr>
        <p:spPr>
          <a:xfrm>
            <a:off x="4076805" y="2182155"/>
            <a:ext cx="403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배포 시간 </a:t>
            </a:r>
            <a:r>
              <a:rPr lang="en-US" altLang="ko-KR" sz="2400" dirty="0">
                <a:solidFill>
                  <a:srgbClr val="FF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39%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감소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19384-7CFC-2365-0BB1-E7007C30968D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03F53-D7DC-59E1-43C5-34B710E1052A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28/30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1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149BF-51DB-2454-A4DC-085917078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D3FEB358-1DB1-B9F3-0EB0-30A264277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A2479-D0A0-6BF3-E1D6-582435E0C829}"/>
              </a:ext>
            </a:extLst>
          </p:cNvPr>
          <p:cNvSpPr txBox="1"/>
          <p:nvPr/>
        </p:nvSpPr>
        <p:spPr>
          <a:xfrm>
            <a:off x="11447028" y="6375521"/>
            <a:ext cx="58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C6CB8-3DDB-B3CC-3DCC-68E8611543D1}"/>
              </a:ext>
            </a:extLst>
          </p:cNvPr>
          <p:cNvSpPr txBox="1"/>
          <p:nvPr/>
        </p:nvSpPr>
        <p:spPr>
          <a:xfrm>
            <a:off x="1141206" y="880809"/>
            <a:ext cx="237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34F45-3473-6A4E-8CAF-854C1DFBD51F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3C2BD-5E9C-AA31-C17C-0E2CCA8FD392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0C08B-B632-626C-060A-F9621B8AAC2E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F7C86-F45E-0268-8DE5-C40DD9486023}"/>
              </a:ext>
            </a:extLst>
          </p:cNvPr>
          <p:cNvSpPr txBox="1"/>
          <p:nvPr/>
        </p:nvSpPr>
        <p:spPr>
          <a:xfrm>
            <a:off x="3229707" y="2305815"/>
            <a:ext cx="573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이제 슬슬 </a:t>
            </a:r>
            <a:r>
              <a:rPr lang="ko-KR" altLang="en-US" sz="28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만들어야 하는데</a:t>
            </a:r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…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00889-1003-7B20-2C3B-7E2597155595}"/>
              </a:ext>
            </a:extLst>
          </p:cNvPr>
          <p:cNvSpPr txBox="1"/>
          <p:nvPr/>
        </p:nvSpPr>
        <p:spPr>
          <a:xfrm>
            <a:off x="4906719" y="1632040"/>
            <a:ext cx="237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카테부도</a:t>
            </a:r>
            <a:r>
              <a:rPr lang="ko-KR" altLang="en-US" sz="2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끝났고</a:t>
            </a:r>
            <a:r>
              <a:rPr lang="en-US" altLang="ko-KR" sz="2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…</a:t>
            </a:r>
            <a:endParaRPr lang="ko-KR" altLang="en-US" sz="24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065F6B-759C-EDE1-FD32-130B77ED4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340" y="3204718"/>
            <a:ext cx="1946720" cy="271738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E49BE6F6-E712-3A10-BB0E-4E039B30A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500" y="3387404"/>
            <a:ext cx="1697610" cy="240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28F156-7E3E-BCAF-28D6-08DC9C3F8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707" y="3691899"/>
            <a:ext cx="1869001" cy="2285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9B7620-4E3F-D147-1574-267B4790568E}"/>
              </a:ext>
            </a:extLst>
          </p:cNvPr>
          <p:cNvSpPr txBox="1"/>
          <p:nvPr/>
        </p:nvSpPr>
        <p:spPr>
          <a:xfrm>
            <a:off x="2650835" y="6006528"/>
            <a:ext cx="302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어떻게 만들어야 하지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326E46-39BB-201C-DEAD-E8B706C12CBD}"/>
              </a:ext>
            </a:extLst>
          </p:cNvPr>
          <p:cNvSpPr txBox="1"/>
          <p:nvPr/>
        </p:nvSpPr>
        <p:spPr>
          <a:xfrm>
            <a:off x="5706907" y="6004950"/>
            <a:ext cx="349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어떤 내용이 들어가야 매력적이지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986EE7A-9188-D4A4-9708-7950A620BBF4}"/>
              </a:ext>
            </a:extLst>
          </p:cNvPr>
          <p:cNvSpPr/>
          <p:nvPr/>
        </p:nvSpPr>
        <p:spPr>
          <a:xfrm>
            <a:off x="5950646" y="3117439"/>
            <a:ext cx="1359879" cy="13598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AE66F-0D7D-E9EA-A2C7-98284A37A8B0}"/>
              </a:ext>
            </a:extLst>
          </p:cNvPr>
          <p:cNvSpPr txBox="1"/>
          <p:nvPr/>
        </p:nvSpPr>
        <p:spPr>
          <a:xfrm>
            <a:off x="5950646" y="3612712"/>
            <a:ext cx="135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성능개선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43E49C1-07F6-919F-603F-80CDBA3279CD}"/>
              </a:ext>
            </a:extLst>
          </p:cNvPr>
          <p:cNvSpPr/>
          <p:nvPr/>
        </p:nvSpPr>
        <p:spPr>
          <a:xfrm>
            <a:off x="7602413" y="3117439"/>
            <a:ext cx="1359879" cy="13598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99E1E2-0DF8-877D-2E0F-1BA6763B0CFB}"/>
              </a:ext>
            </a:extLst>
          </p:cNvPr>
          <p:cNvSpPr txBox="1"/>
          <p:nvPr/>
        </p:nvSpPr>
        <p:spPr>
          <a:xfrm>
            <a:off x="7602413" y="3612712"/>
            <a:ext cx="135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협업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C58CA26-25CE-A9F9-B67A-419CF21A29FA}"/>
              </a:ext>
            </a:extLst>
          </p:cNvPr>
          <p:cNvSpPr/>
          <p:nvPr/>
        </p:nvSpPr>
        <p:spPr>
          <a:xfrm>
            <a:off x="6776530" y="4381030"/>
            <a:ext cx="1359879" cy="13598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02AE6-31B0-1BB1-805D-36E1803332E7}"/>
              </a:ext>
            </a:extLst>
          </p:cNvPr>
          <p:cNvSpPr txBox="1"/>
          <p:nvPr/>
        </p:nvSpPr>
        <p:spPr>
          <a:xfrm>
            <a:off x="6776530" y="4876303"/>
            <a:ext cx="135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트래픽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9477D0-CBCD-8599-A251-BF2CB92A6596}"/>
              </a:ext>
            </a:extLst>
          </p:cNvPr>
          <p:cNvSpPr txBox="1"/>
          <p:nvPr/>
        </p:nvSpPr>
        <p:spPr>
          <a:xfrm>
            <a:off x="2593359" y="878829"/>
            <a:ext cx="204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목적</a:t>
            </a:r>
          </a:p>
        </p:txBody>
      </p:sp>
    </p:spTree>
    <p:extLst>
      <p:ext uri="{BB962C8B-B14F-4D97-AF65-F5344CB8AC3E}">
        <p14:creationId xmlns:p14="http://schemas.microsoft.com/office/powerpoint/2010/main" val="3185345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9649F-DF26-3A0F-19E3-3DB309263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C64252D3-317B-5ABD-CADC-71A835E77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8F773B-56B0-9193-1B2F-F8F758A5C506}"/>
              </a:ext>
            </a:extLst>
          </p:cNvPr>
          <p:cNvSpPr txBox="1"/>
          <p:nvPr/>
        </p:nvSpPr>
        <p:spPr>
          <a:xfrm>
            <a:off x="1141206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자체 평가 및 보완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012E2-F937-C372-9E96-89F647470771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05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A2BFA-E579-590E-6B7D-23A6CDCB76B8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C0F1E-9F93-075F-8B2B-37B4D569CC46}"/>
              </a:ext>
            </a:extLst>
          </p:cNvPr>
          <p:cNvSpPr txBox="1"/>
          <p:nvPr/>
        </p:nvSpPr>
        <p:spPr>
          <a:xfrm>
            <a:off x="554585" y="1620953"/>
            <a:ext cx="2713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운영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69D9A-E343-A5CF-76F7-2090485A5EA4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6DA7A-921A-20A7-3001-76F0B5B7726C}"/>
              </a:ext>
            </a:extLst>
          </p:cNvPr>
          <p:cNvSpPr txBox="1"/>
          <p:nvPr/>
        </p:nvSpPr>
        <p:spPr>
          <a:xfrm>
            <a:off x="11201401" y="6375521"/>
            <a:ext cx="83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29/30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4C743B-988E-3783-BA9B-EE8765C4B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9" t="50500" b="13188"/>
          <a:stretch/>
        </p:blipFill>
        <p:spPr bwMode="auto">
          <a:xfrm>
            <a:off x="1348244" y="3203641"/>
            <a:ext cx="3499558" cy="158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D03AE-F059-7EC4-37D5-B048077E6C9A}"/>
              </a:ext>
            </a:extLst>
          </p:cNvPr>
          <p:cNvSpPr txBox="1"/>
          <p:nvPr/>
        </p:nvSpPr>
        <p:spPr>
          <a:xfrm>
            <a:off x="1615432" y="4940253"/>
            <a:ext cx="296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한 달 </a:t>
            </a:r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서버비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한화로 약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21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293625-F4BA-536A-AD5E-C9266471528C}"/>
              </a:ext>
            </a:extLst>
          </p:cNvPr>
          <p:cNvSpPr txBox="1"/>
          <p:nvPr/>
        </p:nvSpPr>
        <p:spPr>
          <a:xfrm>
            <a:off x="1911359" y="1696591"/>
            <a:ext cx="541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생존율 제고를 위한 가격 책정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AC3D94-383B-A50E-C91C-158C054C1560}"/>
              </a:ext>
            </a:extLst>
          </p:cNvPr>
          <p:cNvSpPr txBox="1"/>
          <p:nvPr/>
        </p:nvSpPr>
        <p:spPr>
          <a:xfrm>
            <a:off x="7296021" y="5644996"/>
            <a:ext cx="240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더 합리적인 가격 정책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2C953D7-820E-FAFF-CE7B-B385514A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052" y="2512373"/>
            <a:ext cx="4207612" cy="29752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7A56DF-2D00-92A8-9B9F-7736BB1BE9F8}"/>
              </a:ext>
            </a:extLst>
          </p:cNvPr>
          <p:cNvSpPr txBox="1"/>
          <p:nvPr/>
        </p:nvSpPr>
        <p:spPr>
          <a:xfrm>
            <a:off x="9048474" y="1369906"/>
            <a:ext cx="155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…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생각 풍선: 구름 모양 20">
            <a:extLst>
              <a:ext uri="{FF2B5EF4-FFF2-40B4-BE49-F238E27FC236}">
                <a16:creationId xmlns:a16="http://schemas.microsoft.com/office/drawing/2014/main" id="{B9DB6B4B-C5F9-6E2A-60E8-572628EA82D7}"/>
              </a:ext>
            </a:extLst>
          </p:cNvPr>
          <p:cNvSpPr/>
          <p:nvPr/>
        </p:nvSpPr>
        <p:spPr>
          <a:xfrm>
            <a:off x="5557630" y="966103"/>
            <a:ext cx="1820995" cy="1460975"/>
          </a:xfrm>
          <a:prstGeom prst="cloudCallout">
            <a:avLst>
              <a:gd name="adj1" fmla="val 37651"/>
              <a:gd name="adj2" fmla="val 6030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F5841-639A-74D1-4FD3-5B03E901138E}"/>
              </a:ext>
            </a:extLst>
          </p:cNvPr>
          <p:cNvSpPr txBox="1"/>
          <p:nvPr/>
        </p:nvSpPr>
        <p:spPr>
          <a:xfrm>
            <a:off x="5605015" y="1495230"/>
            <a:ext cx="167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포트폴리오 생성</a:t>
            </a:r>
          </a:p>
        </p:txBody>
      </p:sp>
      <p:sp>
        <p:nvSpPr>
          <p:cNvPr id="24" name="생각 풍선: 구름 모양 23">
            <a:extLst>
              <a:ext uri="{FF2B5EF4-FFF2-40B4-BE49-F238E27FC236}">
                <a16:creationId xmlns:a16="http://schemas.microsoft.com/office/drawing/2014/main" id="{BCE05968-B1AD-FBD7-C390-D6D73C82AC82}"/>
              </a:ext>
            </a:extLst>
          </p:cNvPr>
          <p:cNvSpPr/>
          <p:nvPr/>
        </p:nvSpPr>
        <p:spPr>
          <a:xfrm>
            <a:off x="7531765" y="840779"/>
            <a:ext cx="1884723" cy="1460975"/>
          </a:xfrm>
          <a:prstGeom prst="cloudCallout">
            <a:avLst>
              <a:gd name="adj1" fmla="val -11081"/>
              <a:gd name="adj2" fmla="val 69088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80FE4-8F09-2619-E08A-EF8632B8BD6F}"/>
              </a:ext>
            </a:extLst>
          </p:cNvPr>
          <p:cNvSpPr txBox="1"/>
          <p:nvPr/>
        </p:nvSpPr>
        <p:spPr>
          <a:xfrm>
            <a:off x="7579150" y="1369906"/>
            <a:ext cx="167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면접 질문 생성</a:t>
            </a:r>
          </a:p>
        </p:txBody>
      </p:sp>
    </p:spTree>
    <p:extLst>
      <p:ext uri="{BB962C8B-B14F-4D97-AF65-F5344CB8AC3E}">
        <p14:creationId xmlns:p14="http://schemas.microsoft.com/office/powerpoint/2010/main" val="921615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92D00-63BC-A4DA-C545-16640D51A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2AC2D76B-5CE9-C80D-AAC3-769E51A38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A06AC7-5336-79FA-F9DB-B9100011C9B2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0186C0-839A-A33D-E5FA-6D3B33B49A6A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828EFF7-1CE3-E7A6-75A3-7F1718C98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3363291" y="2973485"/>
            <a:ext cx="5465417" cy="9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B0438-E7FC-3640-4717-57BE9E2085EE}"/>
              </a:ext>
            </a:extLst>
          </p:cNvPr>
          <p:cNvSpPr txBox="1"/>
          <p:nvPr/>
        </p:nvSpPr>
        <p:spPr>
          <a:xfrm>
            <a:off x="4975319" y="1643528"/>
            <a:ext cx="224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시연 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2337E-74D7-84BD-0BDE-F787141F1F99}"/>
              </a:ext>
            </a:extLst>
          </p:cNvPr>
          <p:cNvSpPr txBox="1"/>
          <p:nvPr/>
        </p:nvSpPr>
        <p:spPr>
          <a:xfrm>
            <a:off x="11201401" y="6375521"/>
            <a:ext cx="83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30/30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143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CF2D7-8788-4E70-AA04-8F34C395D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77FFBC05-0236-53AB-0D91-6A558A52A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4023442" y="1349518"/>
            <a:ext cx="4145115" cy="6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43143B-44DF-3BB3-E3FA-BA9F51331F63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57A47980-17BF-6B53-8F8F-28CDFC628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040467"/>
            <a:ext cx="9652000" cy="393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E0795C-4D81-3404-38D4-0CD65F2DE6C5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</p:spTree>
    <p:extLst>
      <p:ext uri="{BB962C8B-B14F-4D97-AF65-F5344CB8AC3E}">
        <p14:creationId xmlns:p14="http://schemas.microsoft.com/office/powerpoint/2010/main" val="1820822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012A5-BDE2-D65D-AA58-A18B1DDE4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80192C16-4B4E-4CFB-4795-D8AB8BE93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A45C2B-AE53-9D36-253D-A70A0D3ED2AE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8D336-1701-433A-3A67-2C4C5EE01C61}"/>
              </a:ext>
            </a:extLst>
          </p:cNvPr>
          <p:cNvSpPr txBox="1"/>
          <p:nvPr/>
        </p:nvSpPr>
        <p:spPr>
          <a:xfrm>
            <a:off x="1903205" y="880809"/>
            <a:ext cx="42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UI/UX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0CC13-2DD9-7B91-DA44-61F24D17C4A3}"/>
              </a:ext>
            </a:extLst>
          </p:cNvPr>
          <p:cNvSpPr txBox="1"/>
          <p:nvPr/>
        </p:nvSpPr>
        <p:spPr>
          <a:xfrm>
            <a:off x="554585" y="1396343"/>
            <a:ext cx="429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수정 방식의 변화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873CD-A36E-1329-6D0A-7C9C211BB40D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526D22-99D1-9A26-7304-9738C118B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96" y="2167903"/>
            <a:ext cx="4179934" cy="3558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1B0EC5-E512-3125-1E0E-B4F7A6253FE5}"/>
              </a:ext>
            </a:extLst>
          </p:cNvPr>
          <p:cNvSpPr txBox="1"/>
          <p:nvPr/>
        </p:nvSpPr>
        <p:spPr>
          <a:xfrm>
            <a:off x="1609815" y="5816339"/>
            <a:ext cx="26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사이드바 채팅을 통한 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E80847-7D28-D885-703A-D97DD05DD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077" y="2167902"/>
            <a:ext cx="4908846" cy="3558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12ADB4-1283-B1DF-86D4-0BF35E6F7214}"/>
              </a:ext>
            </a:extLst>
          </p:cNvPr>
          <p:cNvSpPr txBox="1"/>
          <p:nvPr/>
        </p:nvSpPr>
        <p:spPr>
          <a:xfrm>
            <a:off x="6939826" y="5816339"/>
            <a:ext cx="342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드래그 시 입력창이 해당 위치에 등장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BA1C6-592A-D96F-D93A-1E733B9C5D50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418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E8C1B-8436-F2F1-754D-31143D1C2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FBB2BBC9-8633-7D6E-069B-34669B70F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B9CFCE-619E-EA32-2678-6427834BA714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C06BF-F7AC-7596-BF83-B999B9264E2F}"/>
              </a:ext>
            </a:extLst>
          </p:cNvPr>
          <p:cNvSpPr txBox="1"/>
          <p:nvPr/>
        </p:nvSpPr>
        <p:spPr>
          <a:xfrm>
            <a:off x="554585" y="1560529"/>
            <a:ext cx="582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[AI]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강조 포인트에 따라 설정된 템플릿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6A14B2-6508-F4BE-B49E-91B5FB9A3F4C}"/>
              </a:ext>
            </a:extLst>
          </p:cNvPr>
          <p:cNvSpPr/>
          <p:nvPr/>
        </p:nvSpPr>
        <p:spPr>
          <a:xfrm>
            <a:off x="8026400" y="0"/>
            <a:ext cx="4165600" cy="6858000"/>
          </a:xfrm>
          <a:prstGeom prst="rect">
            <a:avLst/>
          </a:prstGeom>
          <a:solidFill>
            <a:srgbClr val="1B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1C958917-92EE-E4DD-5A64-9BD2B87E4538}"/>
              </a:ext>
            </a:extLst>
          </p:cNvPr>
          <p:cNvSpPr/>
          <p:nvPr/>
        </p:nvSpPr>
        <p:spPr>
          <a:xfrm rot="5400000">
            <a:off x="7995620" y="3236626"/>
            <a:ext cx="446308" cy="3847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D6B82E-3FD5-E2F2-2C7F-9FB3AD1B82B7}"/>
              </a:ext>
            </a:extLst>
          </p:cNvPr>
          <p:cNvSpPr txBox="1"/>
          <p:nvPr/>
        </p:nvSpPr>
        <p:spPr>
          <a:xfrm>
            <a:off x="8870152" y="319686"/>
            <a:ext cx="247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BASIC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7F16A-24F8-41B7-A5FE-9EC71CE756B1}"/>
              </a:ext>
            </a:extLst>
          </p:cNvPr>
          <p:cNvSpPr txBox="1"/>
          <p:nvPr/>
        </p:nvSpPr>
        <p:spPr>
          <a:xfrm>
            <a:off x="8318811" y="1076223"/>
            <a:ext cx="337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README data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Topic data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9BF2EC-40EC-3762-A900-4B15E23A149F}"/>
              </a:ext>
            </a:extLst>
          </p:cNvPr>
          <p:cNvSpPr txBox="1"/>
          <p:nvPr/>
        </p:nvSpPr>
        <p:spPr>
          <a:xfrm>
            <a:off x="2077458" y="2321471"/>
            <a:ext cx="3803547" cy="37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각 템플릿의 강조 포인트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D19F07-E883-5E96-CA36-11609663F050}"/>
              </a:ext>
            </a:extLst>
          </p:cNvPr>
          <p:cNvSpPr/>
          <p:nvPr/>
        </p:nvSpPr>
        <p:spPr>
          <a:xfrm>
            <a:off x="554585" y="2892790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3415F3-96AD-A5C7-236D-CE57C9DC7ECE}"/>
              </a:ext>
            </a:extLst>
          </p:cNvPr>
          <p:cNvSpPr/>
          <p:nvPr/>
        </p:nvSpPr>
        <p:spPr>
          <a:xfrm>
            <a:off x="2966691" y="2892790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8E1B78-1D36-79A9-5454-3104DF26E12C}"/>
              </a:ext>
            </a:extLst>
          </p:cNvPr>
          <p:cNvSpPr/>
          <p:nvPr/>
        </p:nvSpPr>
        <p:spPr>
          <a:xfrm>
            <a:off x="5378797" y="2903706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9C0466-8B8C-0911-0BA3-5CD9F656DCFB}"/>
              </a:ext>
            </a:extLst>
          </p:cNvPr>
          <p:cNvSpPr txBox="1"/>
          <p:nvPr/>
        </p:nvSpPr>
        <p:spPr>
          <a:xfrm>
            <a:off x="709047" y="5301425"/>
            <a:ext cx="172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BASIC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A79DA8-71F2-92E3-9E61-05068B5B6969}"/>
              </a:ext>
            </a:extLst>
          </p:cNvPr>
          <p:cNvSpPr txBox="1"/>
          <p:nvPr/>
        </p:nvSpPr>
        <p:spPr>
          <a:xfrm>
            <a:off x="3117990" y="5309448"/>
            <a:ext cx="172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STAR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F9594B-0A0A-225E-F82C-8277372D3DF6}"/>
              </a:ext>
            </a:extLst>
          </p:cNvPr>
          <p:cNvSpPr txBox="1"/>
          <p:nvPr/>
        </p:nvSpPr>
        <p:spPr>
          <a:xfrm>
            <a:off x="5370673" y="5317471"/>
            <a:ext cx="202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GITFOLIO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D698DF-6AB9-BA88-EFEC-65B9DE888CA6}"/>
              </a:ext>
            </a:extLst>
          </p:cNvPr>
          <p:cNvSpPr txBox="1"/>
          <p:nvPr/>
        </p:nvSpPr>
        <p:spPr>
          <a:xfrm>
            <a:off x="762188" y="3998351"/>
            <a:ext cx="1609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0B21CA-80F4-57C7-7AC1-F9FD35E72BCC}"/>
              </a:ext>
            </a:extLst>
          </p:cNvPr>
          <p:cNvSpPr txBox="1"/>
          <p:nvPr/>
        </p:nvSpPr>
        <p:spPr>
          <a:xfrm>
            <a:off x="3174295" y="3520904"/>
            <a:ext cx="1609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STAR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Situation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Task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Action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045C6C-4D91-C1DC-8A13-620951A0FA4F}"/>
              </a:ext>
            </a:extLst>
          </p:cNvPr>
          <p:cNvSpPr txBox="1"/>
          <p:nvPr/>
        </p:nvSpPr>
        <p:spPr>
          <a:xfrm>
            <a:off x="5578274" y="3659206"/>
            <a:ext cx="1609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Problem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Hypothesis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Try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4A55A2-9302-B248-2339-B8D4B49F9A85}"/>
              </a:ext>
            </a:extLst>
          </p:cNvPr>
          <p:cNvSpPr txBox="1"/>
          <p:nvPr/>
        </p:nvSpPr>
        <p:spPr>
          <a:xfrm>
            <a:off x="5326260" y="5691497"/>
            <a:ext cx="211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문제 해결 과정에서 탐구적이고 실험적인 접근 방식을 강조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146FCA-09E2-FE96-C77D-78D988D7A048}"/>
              </a:ext>
            </a:extLst>
          </p:cNvPr>
          <p:cNvSpPr txBox="1"/>
          <p:nvPr/>
        </p:nvSpPr>
        <p:spPr>
          <a:xfrm>
            <a:off x="2830620" y="5691497"/>
            <a:ext cx="230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상황과 맥락을 고려하여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체계적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이고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논리적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 접근 방식을 강조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0ECCB9-7027-AE88-84D5-799D54440822}"/>
              </a:ext>
            </a:extLst>
          </p:cNvPr>
          <p:cNvSpPr txBox="1"/>
          <p:nvPr/>
        </p:nvSpPr>
        <p:spPr>
          <a:xfrm>
            <a:off x="335350" y="5691497"/>
            <a:ext cx="2463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가장 기본적인 내용으로 구성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61F3260-9A36-D0A5-A11B-0D5D8BF2C81E}"/>
              </a:ext>
            </a:extLst>
          </p:cNvPr>
          <p:cNvSpPr/>
          <p:nvPr/>
        </p:nvSpPr>
        <p:spPr>
          <a:xfrm>
            <a:off x="2808949" y="2800730"/>
            <a:ext cx="4751117" cy="3533228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5B77FEC-ED78-D733-9FA5-9F808D782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130" y="3090446"/>
            <a:ext cx="3266912" cy="3110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990CD8-4C0C-0CD2-DCCC-F5F662A56501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22/30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C086B-0308-92DA-EE7A-8E485D885801}"/>
              </a:ext>
            </a:extLst>
          </p:cNvPr>
          <p:cNvSpPr txBox="1"/>
          <p:nvPr/>
        </p:nvSpPr>
        <p:spPr>
          <a:xfrm>
            <a:off x="1917368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AI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1B069-6706-F181-B863-A82B4863B4F1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00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5BB51-0AB7-89F5-6ED4-1E5509CA3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42837295-B79C-CCFF-63FE-34B1A20AF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EEE06B-8F96-6890-5AE5-2FAFCA7B4B63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20DE7-A213-AAAD-3346-18700A5F4223}"/>
              </a:ext>
            </a:extLst>
          </p:cNvPr>
          <p:cNvSpPr txBox="1"/>
          <p:nvPr/>
        </p:nvSpPr>
        <p:spPr>
          <a:xfrm>
            <a:off x="554585" y="1560529"/>
            <a:ext cx="582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[AI]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강조 포인트에 따라 설정된 템플릿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85395-FD17-6093-4FF7-7146A17D5429}"/>
              </a:ext>
            </a:extLst>
          </p:cNvPr>
          <p:cNvSpPr/>
          <p:nvPr/>
        </p:nvSpPr>
        <p:spPr>
          <a:xfrm>
            <a:off x="8026400" y="0"/>
            <a:ext cx="4165600" cy="6858000"/>
          </a:xfrm>
          <a:prstGeom prst="rect">
            <a:avLst/>
          </a:prstGeom>
          <a:solidFill>
            <a:srgbClr val="1B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BB4EA290-52C2-42A2-6DE1-109A879A8DB8}"/>
              </a:ext>
            </a:extLst>
          </p:cNvPr>
          <p:cNvSpPr/>
          <p:nvPr/>
        </p:nvSpPr>
        <p:spPr>
          <a:xfrm rot="5400000">
            <a:off x="7995620" y="3236626"/>
            <a:ext cx="446308" cy="3847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9B466-1E9E-F11B-7989-CAFC190887C5}"/>
              </a:ext>
            </a:extLst>
          </p:cNvPr>
          <p:cNvSpPr txBox="1"/>
          <p:nvPr/>
        </p:nvSpPr>
        <p:spPr>
          <a:xfrm>
            <a:off x="8870152" y="319686"/>
            <a:ext cx="247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STAR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025301-EDD7-7187-2656-2DBD702E0A54}"/>
              </a:ext>
            </a:extLst>
          </p:cNvPr>
          <p:cNvSpPr txBox="1"/>
          <p:nvPr/>
        </p:nvSpPr>
        <p:spPr>
          <a:xfrm>
            <a:off x="8362758" y="1606695"/>
            <a:ext cx="337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README data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Topic data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272BA8-96B9-56CD-31D3-4B63067A4C86}"/>
              </a:ext>
            </a:extLst>
          </p:cNvPr>
          <p:cNvSpPr txBox="1"/>
          <p:nvPr/>
        </p:nvSpPr>
        <p:spPr>
          <a:xfrm>
            <a:off x="2077458" y="2321471"/>
            <a:ext cx="3803547" cy="37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각 템플릿의 강조 포인트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B5B168-8981-8B86-CDBA-30069B5B46F8}"/>
              </a:ext>
            </a:extLst>
          </p:cNvPr>
          <p:cNvSpPr/>
          <p:nvPr/>
        </p:nvSpPr>
        <p:spPr>
          <a:xfrm>
            <a:off x="554585" y="2892790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FA300A-412F-B3D6-2C47-A51B5E7B93AB}"/>
              </a:ext>
            </a:extLst>
          </p:cNvPr>
          <p:cNvSpPr/>
          <p:nvPr/>
        </p:nvSpPr>
        <p:spPr>
          <a:xfrm>
            <a:off x="2966691" y="2892790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17438-793A-6252-B76F-A9DE45095B51}"/>
              </a:ext>
            </a:extLst>
          </p:cNvPr>
          <p:cNvSpPr/>
          <p:nvPr/>
        </p:nvSpPr>
        <p:spPr>
          <a:xfrm>
            <a:off x="5378797" y="2903706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9FC4F1-CA98-C3C5-C1C6-E9B170F09B59}"/>
              </a:ext>
            </a:extLst>
          </p:cNvPr>
          <p:cNvSpPr txBox="1"/>
          <p:nvPr/>
        </p:nvSpPr>
        <p:spPr>
          <a:xfrm>
            <a:off x="709047" y="5301425"/>
            <a:ext cx="172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BASIC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C44EED-0B49-0384-1D2B-2F2469931708}"/>
              </a:ext>
            </a:extLst>
          </p:cNvPr>
          <p:cNvSpPr txBox="1"/>
          <p:nvPr/>
        </p:nvSpPr>
        <p:spPr>
          <a:xfrm>
            <a:off x="3117990" y="5309448"/>
            <a:ext cx="172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STAR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B56478-C305-98CE-E1E1-3452479787CD}"/>
              </a:ext>
            </a:extLst>
          </p:cNvPr>
          <p:cNvSpPr txBox="1"/>
          <p:nvPr/>
        </p:nvSpPr>
        <p:spPr>
          <a:xfrm>
            <a:off x="5370673" y="5317471"/>
            <a:ext cx="202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GITFOLIO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5A5656-AD6D-8199-3BF5-B147B579259A}"/>
              </a:ext>
            </a:extLst>
          </p:cNvPr>
          <p:cNvSpPr txBox="1"/>
          <p:nvPr/>
        </p:nvSpPr>
        <p:spPr>
          <a:xfrm>
            <a:off x="762188" y="3998351"/>
            <a:ext cx="1609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860555-4454-8DE0-1A8A-A97B9053D789}"/>
              </a:ext>
            </a:extLst>
          </p:cNvPr>
          <p:cNvSpPr txBox="1"/>
          <p:nvPr/>
        </p:nvSpPr>
        <p:spPr>
          <a:xfrm>
            <a:off x="3174295" y="3520904"/>
            <a:ext cx="1609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STAR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Situation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Task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Action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45AB43-2ECA-B584-E33A-74211787827F}"/>
              </a:ext>
            </a:extLst>
          </p:cNvPr>
          <p:cNvSpPr txBox="1"/>
          <p:nvPr/>
        </p:nvSpPr>
        <p:spPr>
          <a:xfrm>
            <a:off x="5578274" y="3659206"/>
            <a:ext cx="1609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Problem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Hypothesis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Try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A3D749-7DEF-F478-E8AD-7DD76203D12F}"/>
              </a:ext>
            </a:extLst>
          </p:cNvPr>
          <p:cNvSpPr txBox="1"/>
          <p:nvPr/>
        </p:nvSpPr>
        <p:spPr>
          <a:xfrm>
            <a:off x="5326260" y="5691497"/>
            <a:ext cx="211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문제 해결 과정에서 탐구적이고 실험적인 접근 방식을 강조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D53537-0EB4-FD0E-5B3F-798ED5950B9C}"/>
              </a:ext>
            </a:extLst>
          </p:cNvPr>
          <p:cNvSpPr txBox="1"/>
          <p:nvPr/>
        </p:nvSpPr>
        <p:spPr>
          <a:xfrm>
            <a:off x="2830620" y="5691497"/>
            <a:ext cx="230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상황과 맥락을 고려하여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체계적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이고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논리적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 접근 방식을 강조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839177-E618-CC73-D3FA-FFB5A7CFE163}"/>
              </a:ext>
            </a:extLst>
          </p:cNvPr>
          <p:cNvSpPr txBox="1"/>
          <p:nvPr/>
        </p:nvSpPr>
        <p:spPr>
          <a:xfrm>
            <a:off x="335350" y="5691497"/>
            <a:ext cx="2463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가장 기본적인 내용으로 구성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92700F-DE48-A111-AB1B-BCE79ED104AB}"/>
              </a:ext>
            </a:extLst>
          </p:cNvPr>
          <p:cNvSpPr/>
          <p:nvPr/>
        </p:nvSpPr>
        <p:spPr>
          <a:xfrm>
            <a:off x="365608" y="2800730"/>
            <a:ext cx="2411102" cy="3533228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D9A2B0C-8C9D-B379-CC8E-3466E5C5D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130" y="3090446"/>
            <a:ext cx="3266912" cy="31103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A525B0-9FA5-92A4-8111-B139E0DBB6E5}"/>
              </a:ext>
            </a:extLst>
          </p:cNvPr>
          <p:cNvSpPr/>
          <p:nvPr/>
        </p:nvSpPr>
        <p:spPr>
          <a:xfrm>
            <a:off x="5170691" y="2603237"/>
            <a:ext cx="2411102" cy="3533228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92C7C-19DD-CB09-E9B3-A14614C07306}"/>
              </a:ext>
            </a:extLst>
          </p:cNvPr>
          <p:cNvSpPr txBox="1"/>
          <p:nvPr/>
        </p:nvSpPr>
        <p:spPr>
          <a:xfrm>
            <a:off x="1917368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AI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E9CEB-38D8-E2F1-B837-256E5482FE45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433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FCBFA-4434-1FF6-35B2-0CD53371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476AEBFC-874E-1733-805F-639E1D7B9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16CAA3-0D31-7405-8634-5FE5AD570803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F1844-9093-AF42-1599-2888BF5E7769}"/>
              </a:ext>
            </a:extLst>
          </p:cNvPr>
          <p:cNvSpPr txBox="1"/>
          <p:nvPr/>
        </p:nvSpPr>
        <p:spPr>
          <a:xfrm>
            <a:off x="554585" y="1560529"/>
            <a:ext cx="582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[AI]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강조 포인트에 따라 설정된 템플릿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735888-46C5-0B25-FBC9-7C1B9CAF524F}"/>
              </a:ext>
            </a:extLst>
          </p:cNvPr>
          <p:cNvSpPr/>
          <p:nvPr/>
        </p:nvSpPr>
        <p:spPr>
          <a:xfrm>
            <a:off x="8026400" y="0"/>
            <a:ext cx="4165600" cy="6858000"/>
          </a:xfrm>
          <a:prstGeom prst="rect">
            <a:avLst/>
          </a:prstGeom>
          <a:solidFill>
            <a:srgbClr val="1B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3D85DEE-23FB-C7F3-9FA3-64232C7A99C4}"/>
              </a:ext>
            </a:extLst>
          </p:cNvPr>
          <p:cNvSpPr/>
          <p:nvPr/>
        </p:nvSpPr>
        <p:spPr>
          <a:xfrm rot="5400000">
            <a:off x="7995620" y="3236626"/>
            <a:ext cx="446308" cy="38474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98100-6CD1-0878-6AC1-6D5C257566B3}"/>
              </a:ext>
            </a:extLst>
          </p:cNvPr>
          <p:cNvSpPr txBox="1"/>
          <p:nvPr/>
        </p:nvSpPr>
        <p:spPr>
          <a:xfrm>
            <a:off x="8870152" y="319686"/>
            <a:ext cx="247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BASIC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7EE10-69FD-6B68-6981-68ED2BAF9684}"/>
              </a:ext>
            </a:extLst>
          </p:cNvPr>
          <p:cNvSpPr txBox="1"/>
          <p:nvPr/>
        </p:nvSpPr>
        <p:spPr>
          <a:xfrm>
            <a:off x="8362758" y="1606695"/>
            <a:ext cx="3377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README data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Topic data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repo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908666-BA47-FB51-A04E-E452488000F9}"/>
              </a:ext>
            </a:extLst>
          </p:cNvPr>
          <p:cNvSpPr txBox="1"/>
          <p:nvPr/>
        </p:nvSpPr>
        <p:spPr>
          <a:xfrm>
            <a:off x="2077458" y="2321471"/>
            <a:ext cx="3803547" cy="37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각 템플릿의 강조 포인트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70BFED-AADD-0650-2A62-EAD4D31A8D7B}"/>
              </a:ext>
            </a:extLst>
          </p:cNvPr>
          <p:cNvSpPr/>
          <p:nvPr/>
        </p:nvSpPr>
        <p:spPr>
          <a:xfrm>
            <a:off x="554585" y="2892790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594AD-7D12-B13E-EE68-4A5E447F6EDD}"/>
              </a:ext>
            </a:extLst>
          </p:cNvPr>
          <p:cNvSpPr/>
          <p:nvPr/>
        </p:nvSpPr>
        <p:spPr>
          <a:xfrm>
            <a:off x="2966691" y="2892790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40F689F-58CE-FAD2-41F6-AA93706F1548}"/>
              </a:ext>
            </a:extLst>
          </p:cNvPr>
          <p:cNvSpPr/>
          <p:nvPr/>
        </p:nvSpPr>
        <p:spPr>
          <a:xfrm>
            <a:off x="5378797" y="2903706"/>
            <a:ext cx="2025083" cy="2328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260803-1854-CF43-C125-BB560BB6B47F}"/>
              </a:ext>
            </a:extLst>
          </p:cNvPr>
          <p:cNvSpPr txBox="1"/>
          <p:nvPr/>
        </p:nvSpPr>
        <p:spPr>
          <a:xfrm>
            <a:off x="709047" y="5301425"/>
            <a:ext cx="172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BASIC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5100A5-9F8E-AA6F-D109-03F759161455}"/>
              </a:ext>
            </a:extLst>
          </p:cNvPr>
          <p:cNvSpPr txBox="1"/>
          <p:nvPr/>
        </p:nvSpPr>
        <p:spPr>
          <a:xfrm>
            <a:off x="3117990" y="5309448"/>
            <a:ext cx="172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STAR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00B4BE-8AFC-E79C-FC06-34802A7012CB}"/>
              </a:ext>
            </a:extLst>
          </p:cNvPr>
          <p:cNvSpPr txBox="1"/>
          <p:nvPr/>
        </p:nvSpPr>
        <p:spPr>
          <a:xfrm>
            <a:off x="5370673" y="5317471"/>
            <a:ext cx="202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GITFOLIO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템플릿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D98F2D-BE26-89CC-463A-D6DF45185160}"/>
              </a:ext>
            </a:extLst>
          </p:cNvPr>
          <p:cNvSpPr txBox="1"/>
          <p:nvPr/>
        </p:nvSpPr>
        <p:spPr>
          <a:xfrm>
            <a:off x="762188" y="3998351"/>
            <a:ext cx="1609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BF7FDA-07C4-6221-141D-13DD62192465}"/>
              </a:ext>
            </a:extLst>
          </p:cNvPr>
          <p:cNvSpPr txBox="1"/>
          <p:nvPr/>
        </p:nvSpPr>
        <p:spPr>
          <a:xfrm>
            <a:off x="3174295" y="3520904"/>
            <a:ext cx="1609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STAR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Situation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Task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Action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83DCA-919B-C5AF-84FB-52B1F8BE88DE}"/>
              </a:ext>
            </a:extLst>
          </p:cNvPr>
          <p:cNvSpPr txBox="1"/>
          <p:nvPr/>
        </p:nvSpPr>
        <p:spPr>
          <a:xfrm>
            <a:off x="5578274" y="3659206"/>
            <a:ext cx="1609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담당업무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Problem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Hypothesis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Try</a:t>
            </a:r>
          </a:p>
          <a:p>
            <a:pPr algn="ctr"/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39184C-C7BF-45B9-7133-20B86C1D0C77}"/>
              </a:ext>
            </a:extLst>
          </p:cNvPr>
          <p:cNvSpPr txBox="1"/>
          <p:nvPr/>
        </p:nvSpPr>
        <p:spPr>
          <a:xfrm>
            <a:off x="5326260" y="5691497"/>
            <a:ext cx="211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문제 해결 과정에서 탐구적이고 실험적인 접근 방식을 강조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CF9111-97BC-78DA-9F71-2AFDFF59A32E}"/>
              </a:ext>
            </a:extLst>
          </p:cNvPr>
          <p:cNvSpPr txBox="1"/>
          <p:nvPr/>
        </p:nvSpPr>
        <p:spPr>
          <a:xfrm>
            <a:off x="2830620" y="5691497"/>
            <a:ext cx="230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상황과 맥락을 고려하여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체계적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이고 </a:t>
            </a:r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논리적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 접근 방식을 강조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7DEF4-F849-F4A7-A88B-7E789D821FCB}"/>
              </a:ext>
            </a:extLst>
          </p:cNvPr>
          <p:cNvSpPr txBox="1"/>
          <p:nvPr/>
        </p:nvSpPr>
        <p:spPr>
          <a:xfrm>
            <a:off x="335350" y="5691497"/>
            <a:ext cx="2463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가장 기본적인 내용으로 구성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BC4932-6FC6-DAF1-5448-F0336630A607}"/>
              </a:ext>
            </a:extLst>
          </p:cNvPr>
          <p:cNvSpPr/>
          <p:nvPr/>
        </p:nvSpPr>
        <p:spPr>
          <a:xfrm>
            <a:off x="472267" y="2800730"/>
            <a:ext cx="4751117" cy="3533228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236B09A-F65B-81E6-7AB7-7E36B8110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130" y="3090446"/>
            <a:ext cx="3266912" cy="3110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899E5F-7F9F-2A9C-7674-661A0CEFA4C4}"/>
              </a:ext>
            </a:extLst>
          </p:cNvPr>
          <p:cNvSpPr txBox="1"/>
          <p:nvPr/>
        </p:nvSpPr>
        <p:spPr>
          <a:xfrm>
            <a:off x="1917368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경쟁사 분석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A8671-8A85-7EAA-9712-F5607FC87C9A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286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2BAD5-3AD6-3E32-D03A-5C91B0A2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D6C90E17-DEC0-0F91-0A44-441D93A0B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A63470-EDA1-CA68-3D29-EB76DD27A5C1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4B50D-EAC0-6914-5534-10E6943D72CE}"/>
              </a:ext>
            </a:extLst>
          </p:cNvPr>
          <p:cNvSpPr txBox="1"/>
          <p:nvPr/>
        </p:nvSpPr>
        <p:spPr>
          <a:xfrm>
            <a:off x="554584" y="1560529"/>
            <a:ext cx="4722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객관적 정보 정확도 상승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AB0C09-FC5E-DF46-BAC8-B944F6EFD00A}"/>
              </a:ext>
            </a:extLst>
          </p:cNvPr>
          <p:cNvCxnSpPr/>
          <p:nvPr/>
        </p:nvCxnSpPr>
        <p:spPr>
          <a:xfrm>
            <a:off x="7367603" y="3760976"/>
            <a:ext cx="110066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415F3F-9E3F-912F-54BC-B0314541CA66}"/>
              </a:ext>
            </a:extLst>
          </p:cNvPr>
          <p:cNvSpPr txBox="1"/>
          <p:nvPr/>
        </p:nvSpPr>
        <p:spPr>
          <a:xfrm>
            <a:off x="4192550" y="5297471"/>
            <a:ext cx="320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llm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판단이 개입되어 오타가 수정된 프로젝트명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8D3398-78E7-E2F1-32D8-BE0CC8D597A2}"/>
              </a:ext>
            </a:extLst>
          </p:cNvPr>
          <p:cNvSpPr txBox="1"/>
          <p:nvPr/>
        </p:nvSpPr>
        <p:spPr>
          <a:xfrm>
            <a:off x="8417528" y="5297471"/>
            <a:ext cx="3204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객관적 정보는 토큰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data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의존도를 높임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README, repo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주소 등 교차 검증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프롬프트 세분화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68E8DC-8C24-04BE-2269-12E02BA24FCF}"/>
              </a:ext>
            </a:extLst>
          </p:cNvPr>
          <p:cNvSpPr txBox="1"/>
          <p:nvPr/>
        </p:nvSpPr>
        <p:spPr>
          <a:xfrm>
            <a:off x="569975" y="5297471"/>
            <a:ext cx="320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의도적 오타가 들어간 프로젝트 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841ED7-11BA-35D4-F54E-9FED0F324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526" y="3004917"/>
            <a:ext cx="2854502" cy="136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FBFEFF0-180D-A43B-7CD6-381F553BE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150" y="3004917"/>
            <a:ext cx="2705299" cy="138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EF389F-F556-7DAD-7BC9-7364D75DA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83" y="3004917"/>
            <a:ext cx="3216863" cy="151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8DAA0A-E79E-8468-F72B-6A0FF89A88FF}"/>
              </a:ext>
            </a:extLst>
          </p:cNvPr>
          <p:cNvSpPr txBox="1"/>
          <p:nvPr/>
        </p:nvSpPr>
        <p:spPr>
          <a:xfrm>
            <a:off x="1917368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AI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84DA9-C4DC-0192-C8C5-FD23DF4A96D5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2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C9689-79A0-9B61-F710-B48E260E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8ED4BCF4-E8E0-46B8-EB9D-30CD156AF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CF89BE-BF8D-277F-4327-F5757C2B539C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2E973-7294-1361-2A45-E4EA6272F32D}"/>
              </a:ext>
            </a:extLst>
          </p:cNvPr>
          <p:cNvSpPr txBox="1"/>
          <p:nvPr/>
        </p:nvSpPr>
        <p:spPr>
          <a:xfrm>
            <a:off x="554585" y="1620953"/>
            <a:ext cx="2713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경쟁사 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F2C4C8F-89B3-97BF-9960-22BC69840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14631"/>
              </p:ext>
            </p:extLst>
          </p:nvPr>
        </p:nvGraphicFramePr>
        <p:xfrm>
          <a:off x="1693645" y="2700867"/>
          <a:ext cx="8468778" cy="3276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098">
                  <a:extLst>
                    <a:ext uri="{9D8B030D-6E8A-4147-A177-3AD203B41FA5}">
                      <a16:colId xmlns:a16="http://schemas.microsoft.com/office/drawing/2014/main" val="958953428"/>
                    </a:ext>
                  </a:extLst>
                </a:gridCol>
                <a:gridCol w="1716920">
                  <a:extLst>
                    <a:ext uri="{9D8B030D-6E8A-4147-A177-3AD203B41FA5}">
                      <a16:colId xmlns:a16="http://schemas.microsoft.com/office/drawing/2014/main" val="1168722261"/>
                    </a:ext>
                  </a:extLst>
                </a:gridCol>
                <a:gridCol w="1716920">
                  <a:extLst>
                    <a:ext uri="{9D8B030D-6E8A-4147-A177-3AD203B41FA5}">
                      <a16:colId xmlns:a16="http://schemas.microsoft.com/office/drawing/2014/main" val="3851670647"/>
                    </a:ext>
                  </a:extLst>
                </a:gridCol>
                <a:gridCol w="1716920">
                  <a:extLst>
                    <a:ext uri="{9D8B030D-6E8A-4147-A177-3AD203B41FA5}">
                      <a16:colId xmlns:a16="http://schemas.microsoft.com/office/drawing/2014/main" val="1176761638"/>
                    </a:ext>
                  </a:extLst>
                </a:gridCol>
                <a:gridCol w="1716920">
                  <a:extLst>
                    <a:ext uri="{9D8B030D-6E8A-4147-A177-3AD203B41FA5}">
                      <a16:colId xmlns:a16="http://schemas.microsoft.com/office/drawing/2014/main" val="2315811564"/>
                    </a:ext>
                  </a:extLst>
                </a:gridCol>
              </a:tblGrid>
              <a:tr h="65526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랠릿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점핏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원티드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602521"/>
                  </a:ext>
                </a:extLst>
              </a:tr>
              <a:tr h="65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이력서 작성 방식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Github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데이터 기반의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AI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자동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직접 작성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직접 작성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직접 작성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797825"/>
                  </a:ext>
                </a:extLst>
              </a:tr>
              <a:tr h="65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작성 소요 시간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1~3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?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?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?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912247"/>
                  </a:ext>
                </a:extLst>
              </a:tr>
              <a:tr h="65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커뮤니티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X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X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349132"/>
                  </a:ext>
                </a:extLst>
              </a:tr>
              <a:tr h="65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이력서 템플릿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개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8926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901CC8-5FAB-657A-DA49-74DB149DE0BF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7D38B2C-C219-EF43-81B5-C240AC926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3490738" y="2901647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CEA60-95DD-E51E-9703-1ACCF45FC619}"/>
              </a:ext>
            </a:extLst>
          </p:cNvPr>
          <p:cNvSpPr txBox="1"/>
          <p:nvPr/>
        </p:nvSpPr>
        <p:spPr>
          <a:xfrm>
            <a:off x="1911359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경쟁사 분석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FA7CA-DE8F-8692-66BF-C6FEFEBEC41A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271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BBE8-CD85-9B1A-FF36-211FE053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C02F2386-DFDA-D286-6E09-1323F5A30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8FD7F9-D906-FD9B-AB55-6417D9E91051}"/>
              </a:ext>
            </a:extLst>
          </p:cNvPr>
          <p:cNvSpPr txBox="1"/>
          <p:nvPr/>
        </p:nvSpPr>
        <p:spPr>
          <a:xfrm>
            <a:off x="1826692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프론트엔드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0060E-4948-A0A0-3931-68BEF7F56F9C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11A39-E5F9-DB7E-E7D7-E58DC0330558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D6AAA-AEAB-540A-BAD6-E220485792D3}"/>
              </a:ext>
            </a:extLst>
          </p:cNvPr>
          <p:cNvSpPr txBox="1"/>
          <p:nvPr/>
        </p:nvSpPr>
        <p:spPr>
          <a:xfrm>
            <a:off x="1147566" y="1620953"/>
            <a:ext cx="400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Sentry 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에러 추적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0E806-90C4-464E-F896-6DAEC8F90830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2249B-904E-FD6E-FB69-21B1B727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342" y="3115719"/>
            <a:ext cx="3146577" cy="2780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C7150D-35B8-70EE-3DBC-75A41E191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3" y="3731836"/>
            <a:ext cx="4391851" cy="1674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6BE73-E797-6407-19F9-EF20A1C12972}"/>
              </a:ext>
            </a:extLst>
          </p:cNvPr>
          <p:cNvSpPr txBox="1"/>
          <p:nvPr/>
        </p:nvSpPr>
        <p:spPr>
          <a:xfrm>
            <a:off x="1826692" y="2242654"/>
            <a:ext cx="853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Sentry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 쌓이는 로그 중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High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레벨의 로그는 연결된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Webhook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통해 </a:t>
            </a:r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디스코드로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알림</a:t>
            </a:r>
          </a:p>
        </p:txBody>
      </p:sp>
      <p:pic>
        <p:nvPicPr>
          <p:cNvPr id="6152" name="Picture 8" descr="AWS] EC2 인스턴스 구매 옵션 쉽게 정리 (On-demand | Reserved, Spot | Dedicated Instance,  Compute Savings Plans) — 아주 쉽게 정리한 블로그">
            <a:extLst>
              <a:ext uri="{FF2B5EF4-FFF2-40B4-BE49-F238E27FC236}">
                <a16:creationId xmlns:a16="http://schemas.microsoft.com/office/drawing/2014/main" id="{9BCCBB14-7E02-32B5-BC46-193FAB73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131" y="3768980"/>
            <a:ext cx="1154596" cy="14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0B68D5-F745-A8EF-4B91-CAD945F8C22B}"/>
              </a:ext>
            </a:extLst>
          </p:cNvPr>
          <p:cNvSpPr txBox="1"/>
          <p:nvPr/>
        </p:nvSpPr>
        <p:spPr>
          <a:xfrm>
            <a:off x="5298521" y="5227639"/>
            <a:ext cx="234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디스코드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알림봇을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위한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EC2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E4E5271-DD19-290B-F0A0-179E8D62BE76}"/>
              </a:ext>
            </a:extLst>
          </p:cNvPr>
          <p:cNvCxnSpPr>
            <a:cxnSpLocks/>
          </p:cNvCxnSpPr>
          <p:nvPr/>
        </p:nvCxnSpPr>
        <p:spPr>
          <a:xfrm>
            <a:off x="5109587" y="4569247"/>
            <a:ext cx="71900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16D1C7-AF55-94FC-6253-87F6A0332363}"/>
              </a:ext>
            </a:extLst>
          </p:cNvPr>
          <p:cNvCxnSpPr>
            <a:cxnSpLocks/>
          </p:cNvCxnSpPr>
          <p:nvPr/>
        </p:nvCxnSpPr>
        <p:spPr>
          <a:xfrm>
            <a:off x="7223198" y="4569247"/>
            <a:ext cx="71900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B3EE6F-0C77-A409-8F7E-0F03B99C084E}"/>
              </a:ext>
            </a:extLst>
          </p:cNvPr>
          <p:cNvSpPr txBox="1"/>
          <p:nvPr/>
        </p:nvSpPr>
        <p:spPr>
          <a:xfrm>
            <a:off x="511513" y="3264023"/>
            <a:ext cx="127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6699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에러 발생</a:t>
            </a:r>
            <a:r>
              <a:rPr lang="en-US" altLang="ko-KR" dirty="0">
                <a:solidFill>
                  <a:srgbClr val="FF6699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dirty="0">
              <a:solidFill>
                <a:srgbClr val="FF6699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4D69C7-7E00-AFFC-9725-CA64D85A473A}"/>
              </a:ext>
            </a:extLst>
          </p:cNvPr>
          <p:cNvSpPr txBox="1"/>
          <p:nvPr/>
        </p:nvSpPr>
        <p:spPr>
          <a:xfrm>
            <a:off x="8958952" y="5898078"/>
            <a:ext cx="234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디스코드에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알림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64AC3AB-82A5-F828-6CCF-06122767B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19" y="1596705"/>
            <a:ext cx="542247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1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0230-0D1B-BCD4-03D2-F9D7A447D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ADAF704D-634F-EB8A-643A-3C1200C77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C44B15-F967-F1C2-8501-B784E558A865}"/>
              </a:ext>
            </a:extLst>
          </p:cNvPr>
          <p:cNvSpPr txBox="1"/>
          <p:nvPr/>
        </p:nvSpPr>
        <p:spPr>
          <a:xfrm>
            <a:off x="11447028" y="6375521"/>
            <a:ext cx="58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90D7BC-E1CD-08CC-D684-424CDFCD3556}"/>
              </a:ext>
            </a:extLst>
          </p:cNvPr>
          <p:cNvSpPr txBox="1"/>
          <p:nvPr/>
        </p:nvSpPr>
        <p:spPr>
          <a:xfrm>
            <a:off x="1141206" y="880809"/>
            <a:ext cx="237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8E48E-2B6F-4880-353E-BA17C23E155B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3815DA-59F8-7C1F-F79A-E13B9F86F690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066A6-D36D-F4DB-7EF2-3EC55A367606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571244-A837-DFD6-45BD-A08AD9C49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11473" r="14989" b="7073"/>
          <a:stretch/>
        </p:blipFill>
        <p:spPr bwMode="auto">
          <a:xfrm>
            <a:off x="3866510" y="1647610"/>
            <a:ext cx="520481" cy="5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7B23DFD-195A-DD75-725A-02FB44C6B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4386991" y="1647610"/>
            <a:ext cx="3446903" cy="57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0D21D6-249F-7DEF-C998-130E5AF5963F}"/>
              </a:ext>
            </a:extLst>
          </p:cNvPr>
          <p:cNvSpPr txBox="1"/>
          <p:nvPr/>
        </p:nvSpPr>
        <p:spPr>
          <a:xfrm>
            <a:off x="1428967" y="2619643"/>
            <a:ext cx="9517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깃트폴리오는 사용자의 </a:t>
            </a:r>
            <a:r>
              <a:rPr lang="ko-KR" altLang="en-US" sz="16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깃</a:t>
            </a:r>
            <a:r>
              <a:rPr lang="en-US" altLang="ko-KR" sz="16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6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허브</a:t>
            </a:r>
            <a:r>
              <a:rPr lang="en-US" altLang="ko-KR" sz="16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16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프로젝트 데이터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바탕으로 단 </a:t>
            </a:r>
            <a:r>
              <a:rPr lang="en-US" altLang="ko-KR" sz="16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</a:t>
            </a:r>
            <a:r>
              <a:rPr lang="ko-KR" altLang="en-US" sz="16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분만에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이력서를 </a:t>
            </a:r>
            <a:r>
              <a:rPr lang="ko-KR" altLang="en-US" sz="1600" dirty="0">
                <a:solidFill>
                  <a:srgbClr val="00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자동으로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만들어주는 서비스입니다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8D50356A-C378-F42E-34D0-DFDB6C1B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124" y="3366119"/>
            <a:ext cx="2061617" cy="292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770053-01AB-B837-F4D4-C27B0C7D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67" y="3366119"/>
            <a:ext cx="2958024" cy="166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D85E74F-0C84-43E8-FC6C-092D8C8A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74" y="4744937"/>
            <a:ext cx="1937774" cy="80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5A4934B-37E8-B790-5D95-8F2970A4B715}"/>
              </a:ext>
            </a:extLst>
          </p:cNvPr>
          <p:cNvCxnSpPr>
            <a:cxnSpLocks/>
          </p:cNvCxnSpPr>
          <p:nvPr/>
        </p:nvCxnSpPr>
        <p:spPr>
          <a:xfrm>
            <a:off x="5052320" y="4744937"/>
            <a:ext cx="208735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84854-F732-0329-298A-0E3406B40975}"/>
              </a:ext>
            </a:extLst>
          </p:cNvPr>
          <p:cNvSpPr/>
          <p:nvPr/>
        </p:nvSpPr>
        <p:spPr>
          <a:xfrm>
            <a:off x="2768457" y="4744937"/>
            <a:ext cx="1209316" cy="8099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01214-540D-0E4A-14C0-DF9C998AD3DD}"/>
              </a:ext>
            </a:extLst>
          </p:cNvPr>
          <p:cNvSpPr txBox="1"/>
          <p:nvPr/>
        </p:nvSpPr>
        <p:spPr>
          <a:xfrm>
            <a:off x="2490865" y="4765180"/>
            <a:ext cx="13756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endParaRPr lang="ko-KR" altLang="en-US" sz="4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E4E55-991A-E695-3F07-50849AE40415}"/>
              </a:ext>
            </a:extLst>
          </p:cNvPr>
          <p:cNvSpPr txBox="1"/>
          <p:nvPr/>
        </p:nvSpPr>
        <p:spPr>
          <a:xfrm>
            <a:off x="2593359" y="878829"/>
            <a:ext cx="204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목적</a:t>
            </a:r>
          </a:p>
        </p:txBody>
      </p:sp>
    </p:spTree>
    <p:extLst>
      <p:ext uri="{BB962C8B-B14F-4D97-AF65-F5344CB8AC3E}">
        <p14:creationId xmlns:p14="http://schemas.microsoft.com/office/powerpoint/2010/main" val="2208082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20A5B-D000-77C2-75DC-377C7C4CC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B8BDC124-142F-31FE-D832-ABCBE0D7F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15EE85-95B4-38FC-F7D1-509F5B49BDD8}"/>
              </a:ext>
            </a:extLst>
          </p:cNvPr>
          <p:cNvSpPr txBox="1"/>
          <p:nvPr/>
        </p:nvSpPr>
        <p:spPr>
          <a:xfrm>
            <a:off x="1879599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프론트엔드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B98B5-7744-F22E-E962-12A1215FD58F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369CEA-38D3-07C7-5AE4-440FE35DCA02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7F0FDB-70FD-12BE-6899-FE9A5293E42A}"/>
              </a:ext>
            </a:extLst>
          </p:cNvPr>
          <p:cNvSpPr txBox="1"/>
          <p:nvPr/>
        </p:nvSpPr>
        <p:spPr>
          <a:xfrm>
            <a:off x="554584" y="1620953"/>
            <a:ext cx="554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Bundle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Size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최적화를 위한 노력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EEE57-41C3-A521-82FF-16645E5CF9C8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4B6C57-82C7-5A32-DA5D-E3F7AFB3C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4" y="2345042"/>
            <a:ext cx="4780792" cy="3752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E06C41-04F4-1A5B-DCFE-D7A623D02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524" y="3070470"/>
            <a:ext cx="4724073" cy="230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74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485ED-551E-EEA1-F42A-87418333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B52895F7-DAE3-09AC-D544-B92290AF9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ADBE68-7E54-CEBE-088D-D8F7556FD415}"/>
              </a:ext>
            </a:extLst>
          </p:cNvPr>
          <p:cNvSpPr txBox="1"/>
          <p:nvPr/>
        </p:nvSpPr>
        <p:spPr>
          <a:xfrm>
            <a:off x="1890655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프론트엔드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F812B-1384-7C86-3184-3C6935EDF026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F7516C-E424-0698-86F9-F104A8CD2BA9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8ACED-4F6C-4FB9-B6C7-752B02290B26}"/>
              </a:ext>
            </a:extLst>
          </p:cNvPr>
          <p:cNvSpPr txBox="1"/>
          <p:nvPr/>
        </p:nvSpPr>
        <p:spPr>
          <a:xfrm>
            <a:off x="554584" y="1620953"/>
            <a:ext cx="554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인증 방식 개선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B2CB8-ED18-8412-3FF4-CDA1D8B042E3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F4EBAC1-A3D0-8C5B-B5C6-C78935A5A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613" y="1880161"/>
            <a:ext cx="736322" cy="7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2E7B8F-9A83-2402-38B8-50F2B2A89B55}"/>
              </a:ext>
            </a:extLst>
          </p:cNvPr>
          <p:cNvSpPr txBox="1"/>
          <p:nvPr/>
        </p:nvSpPr>
        <p:spPr>
          <a:xfrm>
            <a:off x="5241935" y="1986712"/>
            <a:ext cx="170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보안 강화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69643-82B0-6446-ABB4-235D2642F1F2}"/>
              </a:ext>
            </a:extLst>
          </p:cNvPr>
          <p:cNvSpPr txBox="1"/>
          <p:nvPr/>
        </p:nvSpPr>
        <p:spPr>
          <a:xfrm>
            <a:off x="1737891" y="5403178"/>
            <a:ext cx="350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91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CSRF, XSS </a:t>
            </a:r>
            <a:r>
              <a:rPr lang="ko-KR" altLang="en-US" dirty="0">
                <a:solidFill>
                  <a:srgbClr val="FF091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공격</a:t>
            </a:r>
            <a:r>
              <a:rPr lang="en-US" altLang="ko-KR" dirty="0">
                <a:solidFill>
                  <a:srgbClr val="FF091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dirty="0">
                <a:solidFill>
                  <a:srgbClr val="FF091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토큰 탈취에 취약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5135C7-558C-7496-0F3D-C9415224C225}"/>
              </a:ext>
            </a:extLst>
          </p:cNvPr>
          <p:cNvSpPr/>
          <p:nvPr/>
        </p:nvSpPr>
        <p:spPr>
          <a:xfrm>
            <a:off x="1737891" y="4004331"/>
            <a:ext cx="3504044" cy="113724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5E862-EA99-AFF7-EDDA-14B410ED176A}"/>
              </a:ext>
            </a:extLst>
          </p:cNvPr>
          <p:cNvSpPr txBox="1"/>
          <p:nvPr/>
        </p:nvSpPr>
        <p:spPr>
          <a:xfrm>
            <a:off x="2051969" y="4385301"/>
            <a:ext cx="287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localStorage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399C5-9A1A-8153-BE06-F37BB971B26F}"/>
              </a:ext>
            </a:extLst>
          </p:cNvPr>
          <p:cNvSpPr txBox="1"/>
          <p:nvPr/>
        </p:nvSpPr>
        <p:spPr>
          <a:xfrm>
            <a:off x="2579957" y="3443005"/>
            <a:ext cx="158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방식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729CD-735B-6F44-C84F-ABC15BD3B803}"/>
              </a:ext>
            </a:extLst>
          </p:cNvPr>
          <p:cNvSpPr txBox="1"/>
          <p:nvPr/>
        </p:nvSpPr>
        <p:spPr>
          <a:xfrm>
            <a:off x="4269215" y="2630950"/>
            <a:ext cx="365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access token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저장하는 곳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80E2680-F19A-9CB6-BCCA-1B32E221B28C}"/>
              </a:ext>
            </a:extLst>
          </p:cNvPr>
          <p:cNvSpPr/>
          <p:nvPr/>
        </p:nvSpPr>
        <p:spPr>
          <a:xfrm>
            <a:off x="6965726" y="4004331"/>
            <a:ext cx="3504044" cy="113724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DBBF2-6B2A-4D70-024B-60ECD79A4F1E}"/>
              </a:ext>
            </a:extLst>
          </p:cNvPr>
          <p:cNvSpPr txBox="1"/>
          <p:nvPr/>
        </p:nvSpPr>
        <p:spPr>
          <a:xfrm>
            <a:off x="7295465" y="4224577"/>
            <a:ext cx="284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메모리 기반의 </a:t>
            </a:r>
            <a:b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en-US" altLang="ko-KR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Zustand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스토어에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A932F-68C2-CED2-43A2-F95F781ABC5B}"/>
              </a:ext>
            </a:extLst>
          </p:cNvPr>
          <p:cNvSpPr txBox="1"/>
          <p:nvPr/>
        </p:nvSpPr>
        <p:spPr>
          <a:xfrm>
            <a:off x="7807792" y="3443005"/>
            <a:ext cx="158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방식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B0E89557-17F6-CCF3-EE79-EF6F41E40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48" y="3643060"/>
            <a:ext cx="790869" cy="79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11398E-CF79-0D40-3027-DE3A2990B536}"/>
              </a:ext>
            </a:extLst>
          </p:cNvPr>
          <p:cNvSpPr txBox="1"/>
          <p:nvPr/>
        </p:nvSpPr>
        <p:spPr>
          <a:xfrm>
            <a:off x="6128728" y="5361825"/>
            <a:ext cx="5178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 고침 시 초기화 되지만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SPA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기반의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React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는 </a:t>
            </a:r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새로고침이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자주 되지 않기에 더 안전한 메모리 기반 선택</a:t>
            </a:r>
          </a:p>
        </p:txBody>
      </p:sp>
    </p:spTree>
    <p:extLst>
      <p:ext uri="{BB962C8B-B14F-4D97-AF65-F5344CB8AC3E}">
        <p14:creationId xmlns:p14="http://schemas.microsoft.com/office/powerpoint/2010/main" val="54035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9EB94-43F4-F893-37A8-C3BE1C86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CF36E4FA-3053-B997-BCD4-43D4EEE14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7BD3FA-0FEB-0EBD-1657-E5DF9D7F7079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EF228F-DE8D-CBD3-A3C2-101304EA0B44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DFEA239-9E91-C7F7-8D3E-33C10621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28674"/>
            <a:ext cx="7217480" cy="36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46E4F43-482E-3D16-32AA-1ABD0E8E83D2}"/>
              </a:ext>
            </a:extLst>
          </p:cNvPr>
          <p:cNvSpPr/>
          <p:nvPr/>
        </p:nvSpPr>
        <p:spPr>
          <a:xfrm>
            <a:off x="402520" y="1599807"/>
            <a:ext cx="3754070" cy="4384481"/>
          </a:xfrm>
          <a:prstGeom prst="roundRect">
            <a:avLst>
              <a:gd name="adj" fmla="val 4939"/>
            </a:avLst>
          </a:prstGeom>
          <a:solidFill>
            <a:srgbClr val="3A3A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9367B-1058-D50D-B9F7-C9A1A4591210}"/>
              </a:ext>
            </a:extLst>
          </p:cNvPr>
          <p:cNvSpPr txBox="1"/>
          <p:nvPr/>
        </p:nvSpPr>
        <p:spPr>
          <a:xfrm>
            <a:off x="686118" y="1872945"/>
            <a:ext cx="31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레파지토리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조회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로직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4915CDE-6932-73A1-81D0-C1FD5F70238F}"/>
              </a:ext>
            </a:extLst>
          </p:cNvPr>
          <p:cNvSpPr/>
          <p:nvPr/>
        </p:nvSpPr>
        <p:spPr>
          <a:xfrm>
            <a:off x="832081" y="2841129"/>
            <a:ext cx="2856603" cy="562529"/>
          </a:xfrm>
          <a:prstGeom prst="roundRect">
            <a:avLst>
              <a:gd name="adj" fmla="val 4939"/>
            </a:avLst>
          </a:prstGeom>
          <a:solidFill>
            <a:srgbClr val="2121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0FFA0A-3D87-C87F-3F64-5389A1AE3666}"/>
              </a:ext>
            </a:extLst>
          </p:cNvPr>
          <p:cNvSpPr/>
          <p:nvPr/>
        </p:nvSpPr>
        <p:spPr>
          <a:xfrm>
            <a:off x="1342594" y="2928545"/>
            <a:ext cx="1447800" cy="387695"/>
          </a:xfrm>
          <a:prstGeom prst="roundRect">
            <a:avLst>
              <a:gd name="adj" fmla="val 49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en-US" altLang="ko-KR" sz="1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api</a:t>
            </a:r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/resume/me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805BE-A18B-48D8-B19D-A427362061DA}"/>
              </a:ext>
            </a:extLst>
          </p:cNvPr>
          <p:cNvSpPr txBox="1"/>
          <p:nvPr/>
        </p:nvSpPr>
        <p:spPr>
          <a:xfrm>
            <a:off x="2790394" y="2953115"/>
            <a:ext cx="590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677BD8-1C8D-C2BC-28F8-D0B6D9A308D3}"/>
              </a:ext>
            </a:extLst>
          </p:cNvPr>
          <p:cNvSpPr/>
          <p:nvPr/>
        </p:nvSpPr>
        <p:spPr>
          <a:xfrm>
            <a:off x="832080" y="3781355"/>
            <a:ext cx="2856603" cy="562529"/>
          </a:xfrm>
          <a:prstGeom prst="roundRect">
            <a:avLst>
              <a:gd name="adj" fmla="val 4939"/>
            </a:avLst>
          </a:prstGeom>
          <a:solidFill>
            <a:srgbClr val="21212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Github API 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호출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6951130-0FC6-472F-166F-5812B372F4C4}"/>
              </a:ext>
            </a:extLst>
          </p:cNvPr>
          <p:cNvCxnSpPr>
            <a:cxnSpLocks/>
          </p:cNvCxnSpPr>
          <p:nvPr/>
        </p:nvCxnSpPr>
        <p:spPr>
          <a:xfrm>
            <a:off x="2260382" y="3472024"/>
            <a:ext cx="0" cy="238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A630F6B-85A1-07B9-BC08-AFBB4585DDD6}"/>
              </a:ext>
            </a:extLst>
          </p:cNvPr>
          <p:cNvSpPr/>
          <p:nvPr/>
        </p:nvSpPr>
        <p:spPr>
          <a:xfrm>
            <a:off x="832079" y="4723592"/>
            <a:ext cx="2856603" cy="562529"/>
          </a:xfrm>
          <a:prstGeom prst="roundRect">
            <a:avLst>
              <a:gd name="adj" fmla="val 4939"/>
            </a:avLst>
          </a:prstGeom>
          <a:solidFill>
            <a:srgbClr val="2121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응답 반환</a:t>
            </a:r>
            <a:endParaRPr lang="ko-KR" altLang="en-US" sz="16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4F16A66-781C-8FF4-6F3F-89463A6FCE20}"/>
              </a:ext>
            </a:extLst>
          </p:cNvPr>
          <p:cNvCxnSpPr>
            <a:cxnSpLocks/>
          </p:cNvCxnSpPr>
          <p:nvPr/>
        </p:nvCxnSpPr>
        <p:spPr>
          <a:xfrm>
            <a:off x="2260380" y="4409284"/>
            <a:ext cx="0" cy="238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6" name="Picture 4" descr="Redis 알아보기">
            <a:extLst>
              <a:ext uri="{FF2B5EF4-FFF2-40B4-BE49-F238E27FC236}">
                <a16:creationId xmlns:a16="http://schemas.microsoft.com/office/drawing/2014/main" id="{66C51153-5437-3BEB-3643-7CF944BB8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3" t="20857" r="27504" b="20857"/>
          <a:stretch/>
        </p:blipFill>
        <p:spPr bwMode="auto">
          <a:xfrm>
            <a:off x="10803326" y="1179829"/>
            <a:ext cx="937012" cy="8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2AFE1AB-C8BA-8540-803C-0EC8CBBF0B02}"/>
              </a:ext>
            </a:extLst>
          </p:cNvPr>
          <p:cNvSpPr txBox="1"/>
          <p:nvPr/>
        </p:nvSpPr>
        <p:spPr>
          <a:xfrm>
            <a:off x="3120466" y="3442801"/>
            <a:ext cx="956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병목 발생</a:t>
            </a:r>
            <a:r>
              <a:rPr lang="en-US" altLang="ko-KR" sz="16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</a:t>
            </a:r>
            <a:endParaRPr lang="ko-KR" altLang="en-US" sz="16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E127E7-2B7B-083A-46D1-CED59BD2F0FD}"/>
              </a:ext>
            </a:extLst>
          </p:cNvPr>
          <p:cNvSpPr/>
          <p:nvPr/>
        </p:nvSpPr>
        <p:spPr>
          <a:xfrm>
            <a:off x="8267700" y="5114925"/>
            <a:ext cx="1543050" cy="3127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E198F-B694-93D9-E271-1AD8B3B9D538}"/>
              </a:ext>
            </a:extLst>
          </p:cNvPr>
          <p:cNvSpPr txBox="1"/>
          <p:nvPr/>
        </p:nvSpPr>
        <p:spPr>
          <a:xfrm>
            <a:off x="7962900" y="5114925"/>
            <a:ext cx="215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응답 속도 약 </a:t>
            </a:r>
            <a:r>
              <a:rPr lang="en-US" altLang="ko-KR" sz="1400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</a:t>
            </a:r>
            <a:r>
              <a:rPr lang="ko-KR" altLang="en-US" sz="1400" dirty="0">
                <a:highlight>
                  <a:srgbClr val="FFFF00"/>
                </a:highlight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빨라짐</a:t>
            </a:r>
            <a:endParaRPr lang="ko-KR" altLang="en-US" sz="14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69669-6A7B-A711-84C7-50E4C50B7DBB}"/>
              </a:ext>
            </a:extLst>
          </p:cNvPr>
          <p:cNvSpPr txBox="1"/>
          <p:nvPr/>
        </p:nvSpPr>
        <p:spPr>
          <a:xfrm>
            <a:off x="1778030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백엔드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45303-59D9-122B-7037-0DB1EE11B0A7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816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EBDE-33D9-65C0-EE32-D1A89B1D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26C5328D-6538-26B1-A990-5D9656F2E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1123D2-72BB-178D-786F-7EF1F70E6649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F80DA-513B-A0C3-A1D8-A7CB06BB771A}"/>
              </a:ext>
            </a:extLst>
          </p:cNvPr>
          <p:cNvSpPr txBox="1"/>
          <p:nvPr/>
        </p:nvSpPr>
        <p:spPr>
          <a:xfrm>
            <a:off x="554585" y="1467710"/>
            <a:ext cx="554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Kubernetes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7696D9-FD7A-72FC-09EF-E3473AA43513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59F8A6-EE93-6AC2-C66E-35927722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13" y="2568015"/>
            <a:ext cx="2139741" cy="207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CA3F43C-3763-7FF9-4565-9CB2B3099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96" y="2568014"/>
            <a:ext cx="2077591" cy="207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F00A92-6A16-3B6D-DC83-11D466F6C107}"/>
              </a:ext>
            </a:extLst>
          </p:cNvPr>
          <p:cNvSpPr txBox="1"/>
          <p:nvPr/>
        </p:nvSpPr>
        <p:spPr>
          <a:xfrm>
            <a:off x="5376333" y="2895600"/>
            <a:ext cx="1439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vs</a:t>
            </a:r>
            <a:endParaRPr lang="ko-KR" altLang="en-US" sz="80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08ADF-EE70-D538-DE08-634CA224483F}"/>
              </a:ext>
            </a:extLst>
          </p:cNvPr>
          <p:cNvSpPr txBox="1"/>
          <p:nvPr/>
        </p:nvSpPr>
        <p:spPr>
          <a:xfrm>
            <a:off x="2104938" y="5150164"/>
            <a:ext cx="2378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고가용성 보장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 부담 감소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ELB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자동 </a:t>
            </a:r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프로비저닝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84AD9-B25D-37B1-C1F3-BE6D7FF9AA3E}"/>
              </a:ext>
            </a:extLst>
          </p:cNvPr>
          <p:cNvSpPr txBox="1"/>
          <p:nvPr/>
        </p:nvSpPr>
        <p:spPr>
          <a:xfrm>
            <a:off x="7708504" y="5150164"/>
            <a:ext cx="2378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비용 최적화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커스텀 구성 가능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 벤더 독립성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D716F-26DE-0998-9B3D-014AB45C81EF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23/30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CE944-671C-5A27-6A83-68EAC54748D7}"/>
              </a:ext>
            </a:extLst>
          </p:cNvPr>
          <p:cNvSpPr txBox="1"/>
          <p:nvPr/>
        </p:nvSpPr>
        <p:spPr>
          <a:xfrm>
            <a:off x="1141205" y="880809"/>
            <a:ext cx="376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결과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6422E-EC47-33D8-01D6-DEDC944C9F44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389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B2D82-804B-2E89-1732-609A26451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A941EAF7-6E5C-DB2C-0994-31FD1DFB1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2122CE-32C6-73D2-7F39-86C33CCFCDE6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A9064-B524-D532-3CD3-50DD0F55F065}"/>
              </a:ext>
            </a:extLst>
          </p:cNvPr>
          <p:cNvSpPr txBox="1"/>
          <p:nvPr/>
        </p:nvSpPr>
        <p:spPr>
          <a:xfrm>
            <a:off x="554585" y="1497842"/>
            <a:ext cx="554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모니터링 구축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8E5BA22A-9E87-1BAA-36BE-58ECFC43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884" y="1728674"/>
            <a:ext cx="5060231" cy="448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FE92E-6F0F-B6F6-61D3-F9BA610AF8A6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C1C99-B47D-7682-890D-89C301E390A6}"/>
              </a:ext>
            </a:extLst>
          </p:cNvPr>
          <p:cNvSpPr txBox="1"/>
          <p:nvPr/>
        </p:nvSpPr>
        <p:spPr>
          <a:xfrm>
            <a:off x="1917368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33401-EFEE-ACF5-B2A9-E916F382C85C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070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27F73-D2DB-45C2-CC93-C5B5CBC02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2F9A7713-7451-AAE5-6F3A-8A6522E0C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A22D33-0069-667A-266C-8F64A97A209F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624AE-851A-767D-E657-B4F7CAE7F009}"/>
              </a:ext>
            </a:extLst>
          </p:cNvPr>
          <p:cNvSpPr txBox="1"/>
          <p:nvPr/>
        </p:nvSpPr>
        <p:spPr>
          <a:xfrm>
            <a:off x="554585" y="1497842"/>
            <a:ext cx="554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Jenkins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852EB8-2952-533C-617B-E6569DE6CB2F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6FAF29-88C2-A74C-1874-0192BAABF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22" y="2157183"/>
            <a:ext cx="2316329" cy="3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E9AF848-3B1F-C1D2-9458-D9986AE8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34" y="2157184"/>
            <a:ext cx="2226143" cy="3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92B1AF3-B432-0423-6D2A-5B8FD8DFE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354" y="2157184"/>
            <a:ext cx="1560080" cy="3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66195B41-A83B-896B-A723-8C0A4353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551" y="2157183"/>
            <a:ext cx="1911467" cy="3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D5C60-EC7C-1905-15B9-2B2C3472CFD4}"/>
              </a:ext>
            </a:extLst>
          </p:cNvPr>
          <p:cNvSpPr txBox="1"/>
          <p:nvPr/>
        </p:nvSpPr>
        <p:spPr>
          <a:xfrm>
            <a:off x="1917368" y="880809"/>
            <a:ext cx="2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</a:t>
            </a:r>
            <a:endParaRPr lang="ko-KR" altLang="en-US" dirty="0">
              <a:solidFill>
                <a:srgbClr val="00B05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0F316-34D4-86B7-3A48-BC2E5CA4341E}"/>
              </a:ext>
            </a:extLst>
          </p:cNvPr>
          <p:cNvSpPr txBox="1"/>
          <p:nvPr/>
        </p:nvSpPr>
        <p:spPr>
          <a:xfrm>
            <a:off x="554585" y="880809"/>
            <a:ext cx="15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APPENDIX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14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E824C-C2B6-9292-23A3-A3DF600F3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D2E58D8D-DAC4-BF23-A7B9-E1F82DD33A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A59DF9-8174-A5E1-FE19-06D2A0625D7B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FD5301-0BF6-96E9-0433-F5330FC033A8}"/>
              </a:ext>
            </a:extLst>
          </p:cNvPr>
          <p:cNvSpPr txBox="1"/>
          <p:nvPr/>
        </p:nvSpPr>
        <p:spPr>
          <a:xfrm>
            <a:off x="1141206" y="880809"/>
            <a:ext cx="237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744D6E-3AF5-688A-7BA8-42C6C219522E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51B594-540B-1C45-8DE4-FCE24AA2EFAE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9BE403-9DDF-D4CF-95CC-8FA518AE6774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C9C091-D5CC-B9C4-F617-BF2F55BA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91" y="1736638"/>
            <a:ext cx="7543818" cy="41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40A699-A9FD-616C-4BE3-81ED9790E7C0}"/>
              </a:ext>
            </a:extLst>
          </p:cNvPr>
          <p:cNvSpPr txBox="1"/>
          <p:nvPr/>
        </p:nvSpPr>
        <p:spPr>
          <a:xfrm>
            <a:off x="2593359" y="878829"/>
            <a:ext cx="204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사용한 기술 스택</a:t>
            </a:r>
          </a:p>
        </p:txBody>
      </p:sp>
    </p:spTree>
    <p:extLst>
      <p:ext uri="{BB962C8B-B14F-4D97-AF65-F5344CB8AC3E}">
        <p14:creationId xmlns:p14="http://schemas.microsoft.com/office/powerpoint/2010/main" val="90042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B812E-26AD-8A7E-028E-D49779B21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D3B9A698-ECFB-FC5A-385C-7D769E5E4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4D0FAF-AD87-43F3-E55A-4618C995D5C6}"/>
              </a:ext>
            </a:extLst>
          </p:cNvPr>
          <p:cNvSpPr txBox="1"/>
          <p:nvPr/>
        </p:nvSpPr>
        <p:spPr>
          <a:xfrm>
            <a:off x="1141206" y="880809"/>
            <a:ext cx="366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팀 구성 및 역할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23858D-6476-6EE4-A3F6-75F55C94613E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984A9-73DF-5E9F-A217-5184EA6AEA3E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5BF1EB-9F3D-7536-4723-C8645C0E33B1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C9DA540-4992-E089-80E0-8909CDB5B0CC}"/>
              </a:ext>
            </a:extLst>
          </p:cNvPr>
          <p:cNvSpPr/>
          <p:nvPr/>
        </p:nvSpPr>
        <p:spPr>
          <a:xfrm>
            <a:off x="158750" y="1673525"/>
            <a:ext cx="2205869" cy="417518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F455B-8510-50FF-342B-9CC624FFEAB1}"/>
              </a:ext>
            </a:extLst>
          </p:cNvPr>
          <p:cNvSpPr txBox="1"/>
          <p:nvPr/>
        </p:nvSpPr>
        <p:spPr>
          <a:xfrm>
            <a:off x="632132" y="1999035"/>
            <a:ext cx="125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Ray(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팀장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A1CB03-77D0-05E2-B73F-2DD2364AEA35}"/>
              </a:ext>
            </a:extLst>
          </p:cNvPr>
          <p:cNvCxnSpPr/>
          <p:nvPr/>
        </p:nvCxnSpPr>
        <p:spPr>
          <a:xfrm>
            <a:off x="399041" y="2536166"/>
            <a:ext cx="17252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76A9026A-8EBF-2C20-588C-0BB420383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0" r="16910"/>
          <a:stretch/>
        </p:blipFill>
        <p:spPr>
          <a:xfrm>
            <a:off x="725818" y="2735688"/>
            <a:ext cx="1071728" cy="1071728"/>
          </a:xfrm>
          <a:prstGeom prst="round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D85D4A-9B0A-9439-75C8-395F39C3FC34}"/>
              </a:ext>
            </a:extLst>
          </p:cNvPr>
          <p:cNvCxnSpPr>
            <a:cxnSpLocks/>
          </p:cNvCxnSpPr>
          <p:nvPr/>
        </p:nvCxnSpPr>
        <p:spPr>
          <a:xfrm>
            <a:off x="554585" y="3983916"/>
            <a:ext cx="13838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3254100-C42F-4C6C-360B-94F24D7D7DE0}"/>
              </a:ext>
            </a:extLst>
          </p:cNvPr>
          <p:cNvCxnSpPr>
            <a:cxnSpLocks/>
          </p:cNvCxnSpPr>
          <p:nvPr/>
        </p:nvCxnSpPr>
        <p:spPr>
          <a:xfrm>
            <a:off x="554585" y="4470145"/>
            <a:ext cx="13838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D747521-36E4-5909-7CB4-78F5B955BEB8}"/>
              </a:ext>
            </a:extLst>
          </p:cNvPr>
          <p:cNvSpPr txBox="1"/>
          <p:nvPr/>
        </p:nvSpPr>
        <p:spPr>
          <a:xfrm>
            <a:off x="469353" y="4718606"/>
            <a:ext cx="172528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</a:t>
            </a:r>
            <a: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PDF 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저장 기능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수정 시 </a:t>
            </a:r>
            <a: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 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개선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반응형 웹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CSRF, XSS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 대응 가능한 토큰 상태 관리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16CA16-17C9-3037-BD44-B926AA12F847}"/>
              </a:ext>
            </a:extLst>
          </p:cNvPr>
          <p:cNvSpPr txBox="1"/>
          <p:nvPr/>
        </p:nvSpPr>
        <p:spPr>
          <a:xfrm>
            <a:off x="605423" y="4077539"/>
            <a:ext cx="1259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FrontEnd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7371A99-40C0-34B7-D788-E122D2B94477}"/>
              </a:ext>
            </a:extLst>
          </p:cNvPr>
          <p:cNvSpPr/>
          <p:nvPr/>
        </p:nvSpPr>
        <p:spPr>
          <a:xfrm>
            <a:off x="2520159" y="1673525"/>
            <a:ext cx="2205869" cy="417518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401BEB-4AFD-9442-5006-02548D053853}"/>
              </a:ext>
            </a:extLst>
          </p:cNvPr>
          <p:cNvSpPr txBox="1"/>
          <p:nvPr/>
        </p:nvSpPr>
        <p:spPr>
          <a:xfrm>
            <a:off x="2993541" y="1999035"/>
            <a:ext cx="125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Nick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51C7561-415F-8189-A843-86FA179B0438}"/>
              </a:ext>
            </a:extLst>
          </p:cNvPr>
          <p:cNvCxnSpPr/>
          <p:nvPr/>
        </p:nvCxnSpPr>
        <p:spPr>
          <a:xfrm>
            <a:off x="2760450" y="2536166"/>
            <a:ext cx="17252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4CA4D3D-29A5-68B7-4392-BADC98A890A2}"/>
              </a:ext>
            </a:extLst>
          </p:cNvPr>
          <p:cNvCxnSpPr>
            <a:cxnSpLocks/>
          </p:cNvCxnSpPr>
          <p:nvPr/>
        </p:nvCxnSpPr>
        <p:spPr>
          <a:xfrm>
            <a:off x="2915994" y="3983916"/>
            <a:ext cx="13838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7D523EA-9317-687A-1075-4F38C346B7EF}"/>
              </a:ext>
            </a:extLst>
          </p:cNvPr>
          <p:cNvCxnSpPr>
            <a:cxnSpLocks/>
          </p:cNvCxnSpPr>
          <p:nvPr/>
        </p:nvCxnSpPr>
        <p:spPr>
          <a:xfrm>
            <a:off x="2915994" y="4470145"/>
            <a:ext cx="13838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D94B6B9-2B97-CD88-E919-419F5C6048A9}"/>
              </a:ext>
            </a:extLst>
          </p:cNvPr>
          <p:cNvSpPr txBox="1"/>
          <p:nvPr/>
        </p:nvSpPr>
        <p:spPr>
          <a:xfrm>
            <a:off x="2830762" y="4718606"/>
            <a:ext cx="17252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API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개발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kafka</a:t>
            </a:r>
            <a: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en-US" altLang="ko-KR" sz="105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redis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통한 </a:t>
            </a:r>
            <a:b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성능 개선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60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 단위 테스트 작성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클린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아키텍처 기반 </a:t>
            </a:r>
            <a:b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ko-KR" altLang="en-US" sz="105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리팩토링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54FC5A-B51C-09DC-ED33-4FA68F881E4A}"/>
              </a:ext>
            </a:extLst>
          </p:cNvPr>
          <p:cNvSpPr txBox="1"/>
          <p:nvPr/>
        </p:nvSpPr>
        <p:spPr>
          <a:xfrm>
            <a:off x="2966832" y="4077539"/>
            <a:ext cx="1259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BackEnd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59E7969-4838-9649-5D5D-0F01DA8AD57F}"/>
              </a:ext>
            </a:extLst>
          </p:cNvPr>
          <p:cNvSpPr/>
          <p:nvPr/>
        </p:nvSpPr>
        <p:spPr>
          <a:xfrm>
            <a:off x="4881568" y="1673525"/>
            <a:ext cx="2205869" cy="417518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D14A81-38AD-E3BF-22BC-BF34B99F111D}"/>
              </a:ext>
            </a:extLst>
          </p:cNvPr>
          <p:cNvSpPr txBox="1"/>
          <p:nvPr/>
        </p:nvSpPr>
        <p:spPr>
          <a:xfrm>
            <a:off x="5354950" y="1999035"/>
            <a:ext cx="125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Eunma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C1C8E93-C249-294B-CADF-F0A37A38FD10}"/>
              </a:ext>
            </a:extLst>
          </p:cNvPr>
          <p:cNvCxnSpPr/>
          <p:nvPr/>
        </p:nvCxnSpPr>
        <p:spPr>
          <a:xfrm>
            <a:off x="5121859" y="2536166"/>
            <a:ext cx="17252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678F802-AE87-BDE9-1178-DAC9FFAD932F}"/>
              </a:ext>
            </a:extLst>
          </p:cNvPr>
          <p:cNvCxnSpPr>
            <a:cxnSpLocks/>
          </p:cNvCxnSpPr>
          <p:nvPr/>
        </p:nvCxnSpPr>
        <p:spPr>
          <a:xfrm>
            <a:off x="5277403" y="3983916"/>
            <a:ext cx="13838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6DD3AB5-59C6-3C61-8BC1-4DA07FD99D79}"/>
              </a:ext>
            </a:extLst>
          </p:cNvPr>
          <p:cNvCxnSpPr>
            <a:cxnSpLocks/>
          </p:cNvCxnSpPr>
          <p:nvPr/>
        </p:nvCxnSpPr>
        <p:spPr>
          <a:xfrm>
            <a:off x="5277403" y="4470145"/>
            <a:ext cx="13838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0E5DF95-0195-0830-271B-5C854930E90B}"/>
              </a:ext>
            </a:extLst>
          </p:cNvPr>
          <p:cNvSpPr txBox="1"/>
          <p:nvPr/>
        </p:nvSpPr>
        <p:spPr>
          <a:xfrm>
            <a:off x="5192171" y="4718606"/>
            <a:ext cx="1725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퀄리티 향상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처리 파이프라인 </a:t>
            </a:r>
            <a:b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</a:b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구축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수정 정형화 로직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43A74B-AC84-2F4B-8C70-3457839047A1}"/>
              </a:ext>
            </a:extLst>
          </p:cNvPr>
          <p:cNvSpPr txBox="1"/>
          <p:nvPr/>
        </p:nvSpPr>
        <p:spPr>
          <a:xfrm>
            <a:off x="5328241" y="4077539"/>
            <a:ext cx="1259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AI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2EC4738-A3A7-1ACD-FD2E-AD9BDF3EA1F9}"/>
              </a:ext>
            </a:extLst>
          </p:cNvPr>
          <p:cNvSpPr/>
          <p:nvPr/>
        </p:nvSpPr>
        <p:spPr>
          <a:xfrm>
            <a:off x="7242977" y="1673525"/>
            <a:ext cx="2205869" cy="417518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75955D-3FC0-A45C-4433-29B87FDEDC75}"/>
              </a:ext>
            </a:extLst>
          </p:cNvPr>
          <p:cNvSpPr txBox="1"/>
          <p:nvPr/>
        </p:nvSpPr>
        <p:spPr>
          <a:xfrm>
            <a:off x="7716359" y="1999035"/>
            <a:ext cx="125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Bandi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C78F3E8-C76F-8924-79E4-BDAECEF95C82}"/>
              </a:ext>
            </a:extLst>
          </p:cNvPr>
          <p:cNvCxnSpPr/>
          <p:nvPr/>
        </p:nvCxnSpPr>
        <p:spPr>
          <a:xfrm>
            <a:off x="7483268" y="2536166"/>
            <a:ext cx="17252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459B05B-29F5-0CD7-970F-2A2CEDD846E3}"/>
              </a:ext>
            </a:extLst>
          </p:cNvPr>
          <p:cNvCxnSpPr>
            <a:cxnSpLocks/>
          </p:cNvCxnSpPr>
          <p:nvPr/>
        </p:nvCxnSpPr>
        <p:spPr>
          <a:xfrm>
            <a:off x="7638812" y="3983916"/>
            <a:ext cx="13838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3C6949F-68BF-8ADC-35CB-A2E75791D7CE}"/>
              </a:ext>
            </a:extLst>
          </p:cNvPr>
          <p:cNvCxnSpPr>
            <a:cxnSpLocks/>
          </p:cNvCxnSpPr>
          <p:nvPr/>
        </p:nvCxnSpPr>
        <p:spPr>
          <a:xfrm>
            <a:off x="7638812" y="4470145"/>
            <a:ext cx="13838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8B95DCA-7CB4-969A-0BF3-FAA0A9C6646A}"/>
              </a:ext>
            </a:extLst>
          </p:cNvPr>
          <p:cNvSpPr txBox="1"/>
          <p:nvPr/>
        </p:nvSpPr>
        <p:spPr>
          <a:xfrm>
            <a:off x="7553580" y="4718606"/>
            <a:ext cx="1725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Jenkins CI/CD 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파이프라인 구축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Docker image 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최적화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환경변수 관리 체계 구축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C46776-AF4C-6AED-F6D8-74B7896812F7}"/>
              </a:ext>
            </a:extLst>
          </p:cNvPr>
          <p:cNvSpPr txBox="1"/>
          <p:nvPr/>
        </p:nvSpPr>
        <p:spPr>
          <a:xfrm>
            <a:off x="7689650" y="4077539"/>
            <a:ext cx="1259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Cloud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D784793-6F0A-8AB4-DE42-1788B28A5F34}"/>
              </a:ext>
            </a:extLst>
          </p:cNvPr>
          <p:cNvSpPr/>
          <p:nvPr/>
        </p:nvSpPr>
        <p:spPr>
          <a:xfrm>
            <a:off x="9604386" y="1673525"/>
            <a:ext cx="2205869" cy="417518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ABB534-996D-1608-31DE-D52799400525}"/>
              </a:ext>
            </a:extLst>
          </p:cNvPr>
          <p:cNvSpPr txBox="1"/>
          <p:nvPr/>
        </p:nvSpPr>
        <p:spPr>
          <a:xfrm>
            <a:off x="10077768" y="1999035"/>
            <a:ext cx="125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Aida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ACC60B7-89EC-4DEA-97C6-6E0C4B81DFFF}"/>
              </a:ext>
            </a:extLst>
          </p:cNvPr>
          <p:cNvCxnSpPr/>
          <p:nvPr/>
        </p:nvCxnSpPr>
        <p:spPr>
          <a:xfrm>
            <a:off x="9844677" y="2536166"/>
            <a:ext cx="17252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6B63FAE-1440-9E57-7717-E5F58C6A0D81}"/>
              </a:ext>
            </a:extLst>
          </p:cNvPr>
          <p:cNvCxnSpPr>
            <a:cxnSpLocks/>
          </p:cNvCxnSpPr>
          <p:nvPr/>
        </p:nvCxnSpPr>
        <p:spPr>
          <a:xfrm>
            <a:off x="10000221" y="3983916"/>
            <a:ext cx="13838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FEFF56E-870D-9D19-AACA-0B0E2BE01DB7}"/>
              </a:ext>
            </a:extLst>
          </p:cNvPr>
          <p:cNvCxnSpPr>
            <a:cxnSpLocks/>
          </p:cNvCxnSpPr>
          <p:nvPr/>
        </p:nvCxnSpPr>
        <p:spPr>
          <a:xfrm>
            <a:off x="10000221" y="4470145"/>
            <a:ext cx="13838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3CD7110-A8C2-F120-9005-9EA19A934CE2}"/>
              </a:ext>
            </a:extLst>
          </p:cNvPr>
          <p:cNvSpPr txBox="1"/>
          <p:nvPr/>
        </p:nvSpPr>
        <p:spPr>
          <a:xfrm>
            <a:off x="9914989" y="4718606"/>
            <a:ext cx="172528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쿠버네티스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클러스터링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Terraform, Ansible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통한 인프라  관리 자동화</a:t>
            </a:r>
            <a:endParaRPr lang="en-US" altLang="ko-KR" sz="10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SSM</a:t>
            </a:r>
            <a:r>
              <a:rPr lang="ko-KR" altLang="en-US" sz="10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통해 더 안전한 서버 접속 설정</a:t>
            </a:r>
          </a:p>
        </p:txBody>
      </p:sp>
      <p:sp>
        <p:nvSpPr>
          <p:cNvPr id="4096" name="TextBox 4095">
            <a:extLst>
              <a:ext uri="{FF2B5EF4-FFF2-40B4-BE49-F238E27FC236}">
                <a16:creationId xmlns:a16="http://schemas.microsoft.com/office/drawing/2014/main" id="{9F74AF20-BA80-0F9B-6A0F-8521348F659B}"/>
              </a:ext>
            </a:extLst>
          </p:cNvPr>
          <p:cNvSpPr txBox="1"/>
          <p:nvPr/>
        </p:nvSpPr>
        <p:spPr>
          <a:xfrm>
            <a:off x="10051059" y="4077539"/>
            <a:ext cx="1259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Cloud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099" name="그림 4098">
            <a:extLst>
              <a:ext uri="{FF2B5EF4-FFF2-40B4-BE49-F238E27FC236}">
                <a16:creationId xmlns:a16="http://schemas.microsoft.com/office/drawing/2014/main" id="{8358A69A-252B-3166-1369-A20820CD44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16604"/>
          <a:stretch/>
        </p:blipFill>
        <p:spPr>
          <a:xfrm>
            <a:off x="5448636" y="2733772"/>
            <a:ext cx="1071728" cy="1071728"/>
          </a:xfrm>
          <a:prstGeom prst="roundRect">
            <a:avLst/>
          </a:prstGeom>
        </p:spPr>
      </p:pic>
      <p:pic>
        <p:nvPicPr>
          <p:cNvPr id="4101" name="그림 4100">
            <a:extLst>
              <a:ext uri="{FF2B5EF4-FFF2-40B4-BE49-F238E27FC236}">
                <a16:creationId xmlns:a16="http://schemas.microsoft.com/office/drawing/2014/main" id="{45DE768B-BA73-D8D1-4F32-E120FAE58A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16604"/>
          <a:stretch/>
        </p:blipFill>
        <p:spPr>
          <a:xfrm>
            <a:off x="10171454" y="2733772"/>
            <a:ext cx="1071728" cy="1071728"/>
          </a:xfrm>
          <a:prstGeom prst="roundRect">
            <a:avLst/>
          </a:prstGeom>
        </p:spPr>
      </p:pic>
      <p:pic>
        <p:nvPicPr>
          <p:cNvPr id="4103" name="그림 4102">
            <a:extLst>
              <a:ext uri="{FF2B5EF4-FFF2-40B4-BE49-F238E27FC236}">
                <a16:creationId xmlns:a16="http://schemas.microsoft.com/office/drawing/2014/main" id="{826413EA-E270-77A6-F3FC-EA4A113CFB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16604"/>
          <a:stretch/>
        </p:blipFill>
        <p:spPr>
          <a:xfrm>
            <a:off x="7810045" y="2735688"/>
            <a:ext cx="1071728" cy="1071728"/>
          </a:xfrm>
          <a:prstGeom prst="roundRect">
            <a:avLst/>
          </a:prstGeom>
        </p:spPr>
      </p:pic>
      <p:sp>
        <p:nvSpPr>
          <p:cNvPr id="4104" name="TextBox 4103">
            <a:extLst>
              <a:ext uri="{FF2B5EF4-FFF2-40B4-BE49-F238E27FC236}">
                <a16:creationId xmlns:a16="http://schemas.microsoft.com/office/drawing/2014/main" id="{0BF39424-B2A2-1A5B-9EE5-3881328B471D}"/>
              </a:ext>
            </a:extLst>
          </p:cNvPr>
          <p:cNvSpPr txBox="1"/>
          <p:nvPr/>
        </p:nvSpPr>
        <p:spPr>
          <a:xfrm>
            <a:off x="3623091" y="878829"/>
            <a:ext cx="204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팀 구성 및 역할</a:t>
            </a:r>
          </a:p>
        </p:txBody>
      </p:sp>
      <p:sp>
        <p:nvSpPr>
          <p:cNvPr id="4105" name="TextBox 4104">
            <a:extLst>
              <a:ext uri="{FF2B5EF4-FFF2-40B4-BE49-F238E27FC236}">
                <a16:creationId xmlns:a16="http://schemas.microsoft.com/office/drawing/2014/main" id="{C6DC1E5B-01EA-871F-4BB4-4DBE0428387D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6A7D44-22ED-EEA5-5E4A-21B70718D0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227" y="2733772"/>
            <a:ext cx="1071728" cy="107172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67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E4A72-F793-0425-858C-6E78FA17A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B98CE6A2-82CB-2A68-26B7-8A5981267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F20365-83C1-06BA-0AEB-B4AEFC416C5E}"/>
              </a:ext>
            </a:extLst>
          </p:cNvPr>
          <p:cNvSpPr txBox="1"/>
          <p:nvPr/>
        </p:nvSpPr>
        <p:spPr>
          <a:xfrm>
            <a:off x="1141206" y="880809"/>
            <a:ext cx="366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진행 프로세스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76496-3961-9C52-5598-69928E1DA549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88668-0A31-3FC7-6819-9091F7D55FD5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F61BCD-714C-4D73-A680-46CF61309428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09087-B8CD-7D5A-8303-29FA202A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59" y="1549527"/>
            <a:ext cx="1891565" cy="201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5569FDC2-2229-B70E-FD3D-BD9214BA9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59" y="3562658"/>
            <a:ext cx="1891565" cy="180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782B95E-A448-E5FD-E1E8-FA7CFE2CA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590" y="1723646"/>
            <a:ext cx="3580025" cy="14041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4F5AE7-2336-AEAA-ADA8-3A276EB6FB6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9954"/>
          <a:stretch/>
        </p:blipFill>
        <p:spPr>
          <a:xfrm>
            <a:off x="5170449" y="3710010"/>
            <a:ext cx="3290544" cy="14041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D11377-EEF5-C149-C9BD-2CB078E36E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1696" y="3716156"/>
            <a:ext cx="4137555" cy="14073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457BC7A-A372-6341-9040-7659629CF5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6195" y="1732137"/>
            <a:ext cx="3580025" cy="13817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DB018B-CEA8-627E-73AE-C811C60A0E09}"/>
              </a:ext>
            </a:extLst>
          </p:cNvPr>
          <p:cNvSpPr txBox="1"/>
          <p:nvPr/>
        </p:nvSpPr>
        <p:spPr>
          <a:xfrm>
            <a:off x="2010411" y="5515214"/>
            <a:ext cx="221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14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 간 </a:t>
            </a:r>
            <a:r>
              <a:rPr lang="en-US" altLang="ko-KR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32</a:t>
            </a:r>
            <a:r>
              <a:rPr lang="ko-KR" altLang="en-US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번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회의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110521-C81C-2F4F-A84D-9B1D08982DB1}"/>
              </a:ext>
            </a:extLst>
          </p:cNvPr>
          <p:cNvSpPr txBox="1"/>
          <p:nvPr/>
        </p:nvSpPr>
        <p:spPr>
          <a:xfrm>
            <a:off x="6886669" y="5462074"/>
            <a:ext cx="172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183</a:t>
            </a:r>
            <a:r>
              <a:rPr lang="ko-KR" altLang="en-US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EF9DA2-E6E7-DED8-AEC2-6FDB448E4697}"/>
              </a:ext>
            </a:extLst>
          </p:cNvPr>
          <p:cNvSpPr txBox="1"/>
          <p:nvPr/>
        </p:nvSpPr>
        <p:spPr>
          <a:xfrm>
            <a:off x="3419940" y="878829"/>
            <a:ext cx="204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팀 문화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0611-BE12-B4F3-6E04-F2819D4A5DBD}"/>
              </a:ext>
            </a:extLst>
          </p:cNvPr>
          <p:cNvSpPr txBox="1"/>
          <p:nvPr/>
        </p:nvSpPr>
        <p:spPr>
          <a:xfrm>
            <a:off x="6886670" y="5809023"/>
            <a:ext cx="172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과정별 상호 코드 리뷰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23ABC-C4FE-655D-A5E1-9314BA62B43D}"/>
              </a:ext>
            </a:extLst>
          </p:cNvPr>
          <p:cNvSpPr txBox="1"/>
          <p:nvPr/>
        </p:nvSpPr>
        <p:spPr>
          <a:xfrm>
            <a:off x="2091411" y="5801474"/>
            <a:ext cx="1971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매주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번 스프린트 회의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C1153-B6A6-7DDC-3202-2B2E6D768071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8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65CD4-6219-86F6-A7E8-F798BAA80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27C57969-3B11-14FE-0DAC-93FAE5839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0F7AFE-3719-1D79-EFAF-4CD101692C9B}"/>
              </a:ext>
            </a:extLst>
          </p:cNvPr>
          <p:cNvSpPr txBox="1"/>
          <p:nvPr/>
        </p:nvSpPr>
        <p:spPr>
          <a:xfrm>
            <a:off x="1141206" y="880809"/>
            <a:ext cx="366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진행 프로세스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D962C-53E2-75B1-683F-8057A6EE0087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E0B67E-AC08-3679-4F7A-213CBF0CB954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60185-2B49-70D4-D46E-CC096A364EEE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90814-FFB0-962D-175D-F372658409F2}"/>
              </a:ext>
            </a:extLst>
          </p:cNvPr>
          <p:cNvSpPr txBox="1"/>
          <p:nvPr/>
        </p:nvSpPr>
        <p:spPr>
          <a:xfrm>
            <a:off x="561644" y="2985659"/>
            <a:ext cx="134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MVP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앱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F05D8B0-706F-1E42-35E8-874FD16AF44A}"/>
              </a:ext>
            </a:extLst>
          </p:cNvPr>
          <p:cNvSpPr/>
          <p:nvPr/>
        </p:nvSpPr>
        <p:spPr>
          <a:xfrm>
            <a:off x="1065698" y="3411831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F389F4-1377-B985-5700-94F4C28BA497}"/>
              </a:ext>
            </a:extLst>
          </p:cNvPr>
          <p:cNvSpPr/>
          <p:nvPr/>
        </p:nvSpPr>
        <p:spPr>
          <a:xfrm>
            <a:off x="3494945" y="3411831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BC8F47-36B7-2DEB-3C5B-880789147F3E}"/>
              </a:ext>
            </a:extLst>
          </p:cNvPr>
          <p:cNvSpPr/>
          <p:nvPr/>
        </p:nvSpPr>
        <p:spPr>
          <a:xfrm>
            <a:off x="5924193" y="3411831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D9CB8E7-C79F-9E86-1F82-503A92F983B5}"/>
              </a:ext>
            </a:extLst>
          </p:cNvPr>
          <p:cNvSpPr/>
          <p:nvPr/>
        </p:nvSpPr>
        <p:spPr>
          <a:xfrm>
            <a:off x="9441087" y="3411831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161A194-6E80-1ED1-A2CC-965713DF1B74}"/>
              </a:ext>
            </a:extLst>
          </p:cNvPr>
          <p:cNvSpPr/>
          <p:nvPr/>
        </p:nvSpPr>
        <p:spPr>
          <a:xfrm>
            <a:off x="10782689" y="3411831"/>
            <a:ext cx="338554" cy="338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2527B-EFB3-B0E4-D1B9-CD1C9F3FE9F3}"/>
              </a:ext>
            </a:extLst>
          </p:cNvPr>
          <p:cNvSpPr txBox="1"/>
          <p:nvPr/>
        </p:nvSpPr>
        <p:spPr>
          <a:xfrm>
            <a:off x="2990891" y="2992948"/>
            <a:ext cx="134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중간 발표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24E44-E6AB-C27F-7ECA-27B7579F84A1}"/>
              </a:ext>
            </a:extLst>
          </p:cNvPr>
          <p:cNvSpPr txBox="1"/>
          <p:nvPr/>
        </p:nvSpPr>
        <p:spPr>
          <a:xfrm>
            <a:off x="2987305" y="4277633"/>
            <a:ext cx="134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피드백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5EB565-987A-44AB-0832-1377DDE01063}"/>
              </a:ext>
            </a:extLst>
          </p:cNvPr>
          <p:cNvSpPr txBox="1"/>
          <p:nvPr/>
        </p:nvSpPr>
        <p:spPr>
          <a:xfrm>
            <a:off x="2544415" y="4646089"/>
            <a:ext cx="2239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C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만들어진 이력서를 정말 </a:t>
            </a:r>
            <a:endParaRPr lang="en-US" altLang="ko-KR" sz="1400" dirty="0">
              <a:solidFill>
                <a:srgbClr val="FFC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FFC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사용할 수 있을까</a:t>
            </a:r>
            <a:r>
              <a:rPr lang="en-US" altLang="ko-KR" sz="1400" dirty="0">
                <a:solidFill>
                  <a:srgbClr val="FFC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  <a:endParaRPr lang="ko-KR" altLang="en-US" sz="1400" dirty="0">
              <a:solidFill>
                <a:srgbClr val="FFC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71CEC-A0D8-79D0-F909-1C6B1CEE0E72}"/>
              </a:ext>
            </a:extLst>
          </p:cNvPr>
          <p:cNvSpPr txBox="1"/>
          <p:nvPr/>
        </p:nvSpPr>
        <p:spPr>
          <a:xfrm>
            <a:off x="5420139" y="2961698"/>
            <a:ext cx="134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Pivot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58EA60-1658-338E-2D41-7CAD24799BC9}"/>
              </a:ext>
            </a:extLst>
          </p:cNvPr>
          <p:cNvSpPr txBox="1"/>
          <p:nvPr/>
        </p:nvSpPr>
        <p:spPr>
          <a:xfrm>
            <a:off x="5420139" y="4277633"/>
            <a:ext cx="134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수정된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664111-B370-6FEC-6E86-00951696BF7C}"/>
              </a:ext>
            </a:extLst>
          </p:cNvPr>
          <p:cNvSpPr txBox="1"/>
          <p:nvPr/>
        </p:nvSpPr>
        <p:spPr>
          <a:xfrm>
            <a:off x="4973663" y="4646089"/>
            <a:ext cx="2239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사용자가 </a:t>
            </a:r>
            <a:r>
              <a:rPr lang="ko-KR" altLang="en-US" sz="1400" dirty="0">
                <a:solidFill>
                  <a:srgbClr val="00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바로 제출할 수 있을 정도의 이력서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만들어보자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sz="14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D3CE8-051C-0E27-7AAE-2AE5B390DAD5}"/>
              </a:ext>
            </a:extLst>
          </p:cNvPr>
          <p:cNvSpPr txBox="1"/>
          <p:nvPr/>
        </p:nvSpPr>
        <p:spPr>
          <a:xfrm>
            <a:off x="8937032" y="2961698"/>
            <a:ext cx="134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Beta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93C0B7-581C-C90F-7CCB-71281DCBEA43}"/>
              </a:ext>
            </a:extLst>
          </p:cNvPr>
          <p:cNvSpPr txBox="1"/>
          <p:nvPr/>
        </p:nvSpPr>
        <p:spPr>
          <a:xfrm>
            <a:off x="777657" y="4277633"/>
            <a:ext cx="91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1ECA1A-5365-CC83-F17B-C1DED4F0DC1E}"/>
              </a:ext>
            </a:extLst>
          </p:cNvPr>
          <p:cNvSpPr txBox="1"/>
          <p:nvPr/>
        </p:nvSpPr>
        <p:spPr>
          <a:xfrm>
            <a:off x="1" y="4646089"/>
            <a:ext cx="2537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생성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면접 지원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등 다양한 개발자 취업 지원을 하는 플랫폼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C3DDF2-AD81-0650-21DB-63F72A81059D}"/>
              </a:ext>
            </a:extLst>
          </p:cNvPr>
          <p:cNvSpPr txBox="1"/>
          <p:nvPr/>
        </p:nvSpPr>
        <p:spPr>
          <a:xfrm>
            <a:off x="10283694" y="2961698"/>
            <a:ext cx="134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최종 발표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87A2312-B426-773D-2BCB-08C9118AF8B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404252" y="3581108"/>
            <a:ext cx="20906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F52A814-B495-3F13-160A-8D576A2DF2F2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3833499" y="3581108"/>
            <a:ext cx="20906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04B99D4-B3AF-D390-19C0-EF573E41E32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62747" y="3581108"/>
            <a:ext cx="31783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9752F87-8EFC-56CB-6499-930B4BD660AD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9779641" y="3581108"/>
            <a:ext cx="10030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E19CE05-AF59-FE8D-DA7E-098379F1BA93}"/>
              </a:ext>
            </a:extLst>
          </p:cNvPr>
          <p:cNvSpPr txBox="1"/>
          <p:nvPr/>
        </p:nvSpPr>
        <p:spPr>
          <a:xfrm>
            <a:off x="1188966" y="2205785"/>
            <a:ext cx="2521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C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😢취업으로 인한 팀원 하차</a:t>
            </a:r>
            <a:r>
              <a:rPr lang="en-US" altLang="ko-KR" sz="1400" dirty="0">
                <a:solidFill>
                  <a:srgbClr val="FFC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…</a:t>
            </a:r>
            <a:endParaRPr lang="ko-KR" altLang="en-US" sz="1400" dirty="0">
              <a:solidFill>
                <a:srgbClr val="FFC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FE66720-0027-2AFC-8A9B-A5ABCFE89452}"/>
              </a:ext>
            </a:extLst>
          </p:cNvPr>
          <p:cNvSpPr/>
          <p:nvPr/>
        </p:nvSpPr>
        <p:spPr>
          <a:xfrm>
            <a:off x="2322996" y="3454506"/>
            <a:ext cx="253204" cy="2532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93AECBB-C1DB-F4C6-ED93-F19016180584}"/>
              </a:ext>
            </a:extLst>
          </p:cNvPr>
          <p:cNvCxnSpPr>
            <a:cxnSpLocks/>
          </p:cNvCxnSpPr>
          <p:nvPr/>
        </p:nvCxnSpPr>
        <p:spPr>
          <a:xfrm flipV="1">
            <a:off x="2432041" y="2585791"/>
            <a:ext cx="0" cy="7692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8969BF1-241B-4EF6-6A44-B9933E850E5B}"/>
              </a:ext>
            </a:extLst>
          </p:cNvPr>
          <p:cNvSpPr txBox="1"/>
          <p:nvPr/>
        </p:nvSpPr>
        <p:spPr>
          <a:xfrm>
            <a:off x="905959" y="3737616"/>
            <a:ext cx="658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11.10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393631-23BE-F3A9-DE1B-11ABAFC86543}"/>
              </a:ext>
            </a:extLst>
          </p:cNvPr>
          <p:cNvSpPr txBox="1"/>
          <p:nvPr/>
        </p:nvSpPr>
        <p:spPr>
          <a:xfrm>
            <a:off x="3247295" y="3764899"/>
            <a:ext cx="82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11.13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593E15-58ED-0245-869C-C80F6609CEDA}"/>
              </a:ext>
            </a:extLst>
          </p:cNvPr>
          <p:cNvSpPr txBox="1"/>
          <p:nvPr/>
        </p:nvSpPr>
        <p:spPr>
          <a:xfrm>
            <a:off x="5681120" y="3764899"/>
            <a:ext cx="82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11.20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A9A44A-CAAA-3B10-A3A2-9F666C0B5EE0}"/>
              </a:ext>
            </a:extLst>
          </p:cNvPr>
          <p:cNvSpPr txBox="1"/>
          <p:nvPr/>
        </p:nvSpPr>
        <p:spPr>
          <a:xfrm>
            <a:off x="9198014" y="3737616"/>
            <a:ext cx="82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12.20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AD48CF-F501-9016-2507-F92EB531E4A0}"/>
              </a:ext>
            </a:extLst>
          </p:cNvPr>
          <p:cNvSpPr txBox="1"/>
          <p:nvPr/>
        </p:nvSpPr>
        <p:spPr>
          <a:xfrm>
            <a:off x="10539617" y="3765022"/>
            <a:ext cx="82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12.26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096E7C1-F028-3873-61AB-0AB3E204EA12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0" y="3581108"/>
            <a:ext cx="10656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770FD10-7212-DF98-D988-EBB4CD56DF8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1121243" y="3581108"/>
            <a:ext cx="10707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86A5CD6-8258-B3F4-32F2-8F075FC21FC6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45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7B1-C716-1BE8-AAE8-1C14EEE0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9462FFA7-CE84-61E0-E3EF-FF7512693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8059" r="26953" b="31783"/>
          <a:stretch/>
        </p:blipFill>
        <p:spPr bwMode="auto">
          <a:xfrm>
            <a:off x="158750" y="177800"/>
            <a:ext cx="1346662" cy="2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6AE8D9-D5E7-F7F5-8EA4-5F95B744B19C}"/>
              </a:ext>
            </a:extLst>
          </p:cNvPr>
          <p:cNvSpPr txBox="1"/>
          <p:nvPr/>
        </p:nvSpPr>
        <p:spPr>
          <a:xfrm>
            <a:off x="1141206" y="880809"/>
            <a:ext cx="366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진행 프로세스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09E5E-0B4B-4DCA-4BEB-D66073895D4D}"/>
              </a:ext>
            </a:extLst>
          </p:cNvPr>
          <p:cNvSpPr txBox="1"/>
          <p:nvPr/>
        </p:nvSpPr>
        <p:spPr>
          <a:xfrm>
            <a:off x="554585" y="880809"/>
            <a:ext cx="58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DC7CF-EDB2-58B4-66E5-383043F915CC}"/>
              </a:ext>
            </a:extLst>
          </p:cNvPr>
          <p:cNvSpPr txBox="1"/>
          <p:nvPr/>
        </p:nvSpPr>
        <p:spPr>
          <a:xfrm>
            <a:off x="45696" y="6333957"/>
            <a:ext cx="237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kakao tech bootcamp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6A248-B07A-6A8E-3C30-D9C233FDF17C}"/>
              </a:ext>
            </a:extLst>
          </p:cNvPr>
          <p:cNvSpPr txBox="1"/>
          <p:nvPr/>
        </p:nvSpPr>
        <p:spPr>
          <a:xfrm>
            <a:off x="8761615" y="118439"/>
            <a:ext cx="338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카카오테크 부트캠프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 식스맨 최종 발표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EC39B8-EA00-27DF-9502-4ADD43034E06}"/>
              </a:ext>
            </a:extLst>
          </p:cNvPr>
          <p:cNvSpPr txBox="1"/>
          <p:nvPr/>
        </p:nvSpPr>
        <p:spPr>
          <a:xfrm>
            <a:off x="5582227" y="1691600"/>
            <a:ext cx="134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피드백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B7657-E80A-FF67-C428-89724F89F69E}"/>
              </a:ext>
            </a:extLst>
          </p:cNvPr>
          <p:cNvSpPr txBox="1"/>
          <p:nvPr/>
        </p:nvSpPr>
        <p:spPr>
          <a:xfrm>
            <a:off x="5276484" y="2060056"/>
            <a:ext cx="1958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C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만들어진 이력서를 정말 </a:t>
            </a:r>
            <a:endParaRPr lang="en-US" altLang="ko-KR" sz="1400" dirty="0">
              <a:solidFill>
                <a:srgbClr val="FFC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FFC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사용할 수 있을까</a:t>
            </a:r>
            <a:r>
              <a:rPr lang="en-US" altLang="ko-KR" sz="1400" dirty="0">
                <a:solidFill>
                  <a:srgbClr val="FFC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?</a:t>
            </a:r>
            <a:endParaRPr lang="ko-KR" altLang="en-US" sz="1400" dirty="0">
              <a:solidFill>
                <a:srgbClr val="FFC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73632-0E2D-4860-E5E5-1BFA5E66AD44}"/>
              </a:ext>
            </a:extLst>
          </p:cNvPr>
          <p:cNvSpPr txBox="1"/>
          <p:nvPr/>
        </p:nvSpPr>
        <p:spPr>
          <a:xfrm>
            <a:off x="7865046" y="3244334"/>
            <a:ext cx="1793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수정된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E89A1-8E6D-AD74-5C8A-5D2190479850}"/>
              </a:ext>
            </a:extLst>
          </p:cNvPr>
          <p:cNvSpPr txBox="1"/>
          <p:nvPr/>
        </p:nvSpPr>
        <p:spPr>
          <a:xfrm>
            <a:off x="7378950" y="4012898"/>
            <a:ext cx="2765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FF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바로 제출할 수 있을 정도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</a:t>
            </a:r>
            <a:r>
              <a:rPr lang="ko-KR" altLang="en-US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만들어보자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009708-490C-4CA3-628C-BCDEC830A150}"/>
              </a:ext>
            </a:extLst>
          </p:cNvPr>
          <p:cNvSpPr txBox="1"/>
          <p:nvPr/>
        </p:nvSpPr>
        <p:spPr>
          <a:xfrm>
            <a:off x="2784773" y="3244334"/>
            <a:ext cx="131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94F8B5-CE37-984B-6071-A89C5487F214}"/>
              </a:ext>
            </a:extLst>
          </p:cNvPr>
          <p:cNvSpPr txBox="1"/>
          <p:nvPr/>
        </p:nvSpPr>
        <p:spPr>
          <a:xfrm>
            <a:off x="1706801" y="4012898"/>
            <a:ext cx="347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이력서 생성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면접 지원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등 </a:t>
            </a:r>
            <a:r>
              <a:rPr lang="ko-KR" altLang="en-US" u="sng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endParaRPr lang="en-US" altLang="ko-KR" u="sng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개발자 취업 지원 기능이 있는 플랫폼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F53AA69-AD90-A46C-F51D-240A413E2D9A}"/>
              </a:ext>
            </a:extLst>
          </p:cNvPr>
          <p:cNvCxnSpPr>
            <a:cxnSpLocks/>
          </p:cNvCxnSpPr>
          <p:nvPr/>
        </p:nvCxnSpPr>
        <p:spPr>
          <a:xfrm>
            <a:off x="5582227" y="3414184"/>
            <a:ext cx="134666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F2C8DD3-1B7B-99DE-522A-84F2EDF8B6A3}"/>
              </a:ext>
            </a:extLst>
          </p:cNvPr>
          <p:cNvSpPr txBox="1"/>
          <p:nvPr/>
        </p:nvSpPr>
        <p:spPr>
          <a:xfrm>
            <a:off x="11334307" y="6375521"/>
            <a:ext cx="69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8/30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19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3198</Words>
  <Application>Microsoft Office PowerPoint</Application>
  <PresentationFormat>와이드스크린</PresentationFormat>
  <Paragraphs>721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Pretendard SemiBold</vt:lpstr>
      <vt:lpstr>Arial</vt:lpstr>
      <vt:lpstr>Pretendard Light</vt:lpstr>
      <vt:lpstr>Abadi</vt:lpstr>
      <vt:lpstr>맑은 고딕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창룡 강</dc:creator>
  <cp:lastModifiedBy>창룡 강</cp:lastModifiedBy>
  <cp:revision>16</cp:revision>
  <dcterms:created xsi:type="dcterms:W3CDTF">2024-12-19T13:14:18Z</dcterms:created>
  <dcterms:modified xsi:type="dcterms:W3CDTF">2024-12-24T07:51:43Z</dcterms:modified>
</cp:coreProperties>
</file>